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318" r:id="rId4"/>
    <p:sldId id="376" r:id="rId5"/>
    <p:sldId id="347" r:id="rId6"/>
    <p:sldId id="34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406" r:id="rId20"/>
    <p:sldId id="407" r:id="rId21"/>
    <p:sldId id="408" r:id="rId22"/>
    <p:sldId id="409" r:id="rId23"/>
    <p:sldId id="280" r:id="rId24"/>
    <p:sldId id="410" r:id="rId25"/>
    <p:sldId id="282" r:id="rId26"/>
    <p:sldId id="283" r:id="rId27"/>
    <p:sldId id="284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403" r:id="rId53"/>
    <p:sldId id="404" r:id="rId54"/>
    <p:sldId id="405" r:id="rId55"/>
    <p:sldId id="313" r:id="rId56"/>
    <p:sldId id="411" r:id="rId57"/>
    <p:sldId id="316" r:id="rId58"/>
    <p:sldId id="317" r:id="rId5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99"/>
    <a:srgbClr val="3E9E9C"/>
    <a:srgbClr val="FFCCCC"/>
    <a:srgbClr val="92D4D4"/>
    <a:srgbClr val="A50021"/>
    <a:srgbClr val="FF6565"/>
    <a:srgbClr val="43ABA9"/>
    <a:srgbClr val="9966FF"/>
    <a:srgbClr val="D3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6BB1C9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C00"/>
              </a:solidFill>
            </c:spPr>
          </c:dPt>
          <c:dLbls>
            <c:dLbl>
              <c:idx val="0"/>
              <c:layout>
                <c:manualLayout>
                  <c:x val="2.5000000000000216E-2"/>
                  <c:y val="-6.481481481481858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22222222222292E-2"/>
                  <c:y val="-6.944444444444493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Лист1!$G$1:$H$1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Лист1!$G$2:$H$2</c:f>
              <c:numCache>
                <c:formatCode>General</c:formatCode>
                <c:ptCount val="2"/>
                <c:pt idx="0">
                  <c:v>100</c:v>
                </c:pt>
                <c:pt idx="1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685632"/>
        <c:axId val="135687168"/>
        <c:axId val="0"/>
      </c:bar3DChart>
      <c:catAx>
        <c:axId val="1356856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35687168"/>
        <c:crosses val="autoZero"/>
        <c:auto val="1"/>
        <c:lblAlgn val="ctr"/>
        <c:lblOffset val="100"/>
        <c:noMultiLvlLbl val="0"/>
      </c:catAx>
      <c:valAx>
        <c:axId val="13568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5685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657601434422664E-2"/>
          <c:y val="0.10950719149644868"/>
          <c:w val="0.5289927191252054"/>
          <c:h val="0.75860352174338308"/>
        </c:manualLayout>
      </c:layout>
      <c:doughnutChart>
        <c:varyColors val="1"/>
        <c:ser>
          <c:idx val="0"/>
          <c:order val="0"/>
          <c:spPr>
            <a:ln>
              <a:solidFill>
                <a:schemeClr val="accent6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99FF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66FFFF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Лист5!$R$3:$R$5</c:f>
              <c:strCache>
                <c:ptCount val="3"/>
                <c:pt idx="0">
                  <c:v>областные  319,2 тыс.руб.</c:v>
                </c:pt>
                <c:pt idx="1">
                  <c:v>федеральные  5 000,0 тыс.руб.</c:v>
                </c:pt>
                <c:pt idx="2">
                  <c:v>местные 598,5 тыс.руб.</c:v>
                </c:pt>
              </c:strCache>
            </c:strRef>
          </c:cat>
          <c:val>
            <c:numRef>
              <c:f>Лист5!$S$3:$S$5</c:f>
              <c:numCache>
                <c:formatCode>#,##0.00</c:formatCode>
                <c:ptCount val="3"/>
                <c:pt idx="0">
                  <c:v>319200</c:v>
                </c:pt>
                <c:pt idx="1">
                  <c:v>5000000</c:v>
                </c:pt>
                <c:pt idx="2">
                  <c:v>598500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046036831841431"/>
          <c:y val="0.22756099488119719"/>
          <c:w val="0.4017358414974429"/>
          <c:h val="0.5248910675868218"/>
        </c:manualLayout>
      </c:layout>
      <c:overlay val="0"/>
      <c:txPr>
        <a:bodyPr/>
        <a:lstStyle/>
        <a:p>
          <a:pPr rtl="0"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chemeClr val="accent6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99FF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00FFFF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1.3888888888888888E-2"/>
                  <c:y val="-5.35117056856187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7222222222222221E-2"/>
                  <c:y val="-0.15848207937218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Лист5!$R$17:$R$19</c:f>
              <c:strCache>
                <c:ptCount val="3"/>
                <c:pt idx="0">
                  <c:v>областные 4 397,0 тыс.руб.</c:v>
                </c:pt>
                <c:pt idx="1">
                  <c:v>федеральные  76 540,4 тыс.руб.</c:v>
                </c:pt>
                <c:pt idx="2">
                  <c:v>местные 488,6 тыс.руб.</c:v>
                </c:pt>
              </c:strCache>
            </c:strRef>
          </c:cat>
          <c:val>
            <c:numRef>
              <c:f>Лист5!$S$17:$S$19</c:f>
              <c:numCache>
                <c:formatCode>#,##0.00</c:formatCode>
                <c:ptCount val="3"/>
                <c:pt idx="0">
                  <c:v>4397000</c:v>
                </c:pt>
                <c:pt idx="1">
                  <c:v>76540400</c:v>
                </c:pt>
                <c:pt idx="2">
                  <c:v>488600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579426369575151"/>
          <c:y val="0.27607402441707807"/>
          <c:w val="0.38028231294008613"/>
          <c:h val="0.54140868546412912"/>
        </c:manualLayout>
      </c:layout>
      <c:overlay val="0"/>
      <c:txPr>
        <a:bodyPr/>
        <a:lstStyle/>
        <a:p>
          <a:pPr rtl="0"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4890138002769E-2"/>
          <c:y val="0.27762896343005189"/>
          <c:w val="0.44286213407068886"/>
          <c:h val="0.6030330378225301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998992950654581"/>
          <c:y val="0.40911103503366431"/>
          <c:w val="0.41798038359210576"/>
          <c:h val="0.3731924113759341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32300559206475E-2"/>
          <c:y val="0.18425843531034838"/>
          <c:w val="0.48187281583446767"/>
          <c:h val="0.6416465540144746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4330770178459287"/>
          <c:y val="0.36044641069816391"/>
          <c:w val="0.45669229821540719"/>
          <c:h val="0.3375727664391254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54354798868725E-2"/>
          <c:y val="0.20548345942937424"/>
          <c:w val="0.53697112818393788"/>
          <c:h val="0.6421266950878704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402809913736345"/>
          <c:y val="0.38461290219831251"/>
          <c:w val="0.4597190086263655"/>
          <c:h val="0.3583854565693718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'[Диаграмма 2 в Microsoft PowerPoint]Лист7'!$C$25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</c:spPr>
          </c:dPt>
          <c:dPt>
            <c:idx val="2"/>
            <c:bubble3D val="0"/>
            <c:spPr>
              <a:solidFill>
                <a:srgbClr val="E0BEBD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6.4451158106747231E-2"/>
                  <c:y val="-0.143999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515609264853978"/>
                  <c:y val="-0.1333333333333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2819738167170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2 в Microsoft PowerPoint]Лист7'!$B$26:$B$28</c:f>
              <c:strCache>
                <c:ptCount val="3"/>
                <c:pt idx="0">
                  <c:v>областные ср-ва</c:v>
                </c:pt>
                <c:pt idx="1">
                  <c:v>муниципальные ср-ва</c:v>
                </c:pt>
                <c:pt idx="2">
                  <c:v>федеральные ср-ва</c:v>
                </c:pt>
              </c:strCache>
            </c:strRef>
          </c:cat>
          <c:val>
            <c:numRef>
              <c:f>'[Диаграмма 2 в Microsoft PowerPoint]Лист7'!$C$26:$C$28</c:f>
              <c:numCache>
                <c:formatCode>#,##0.0</c:formatCode>
                <c:ptCount val="3"/>
                <c:pt idx="0">
                  <c:v>4800.7</c:v>
                </c:pt>
                <c:pt idx="1">
                  <c:v>1079.5999999999999</c:v>
                </c:pt>
                <c:pt idx="2">
                  <c:v>100986.9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041289023162139"/>
          <c:y val="0.341273280839895"/>
          <c:w val="0.34541792547834843"/>
          <c:h val="0.509319895013123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039885618662799E-2"/>
          <c:y val="0.22599057920108831"/>
          <c:w val="0.51919822260373061"/>
          <c:h val="0.65479645442580137"/>
        </c:manualLayout>
      </c:layout>
      <c:doughnutChart>
        <c:varyColors val="1"/>
        <c:ser>
          <c:idx val="0"/>
          <c:order val="0"/>
          <c:tx>
            <c:strRef>
              <c:f>'[Диаграмма 3 в Microsoft PowerPoint]Лист7'!$C$36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B0F0"/>
              </a:solidFill>
            </a:ln>
          </c:spPr>
          <c:dPt>
            <c:idx val="2"/>
            <c:bubble3D val="0"/>
            <c:spPr>
              <a:solidFill>
                <a:srgbClr val="E0BEBD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2.5015649553992634E-2"/>
                  <c:y val="-0.1294342645865015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477</a:t>
                    </a:r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,0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5.0862849527733144E-2"/>
                  <c:y val="-1.60366561761961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24</a:t>
                    </a:r>
                    <a:r>
                      <a:rPr lang="ru-RU" sz="1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462,9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3 в Microsoft PowerPoint]Лист7'!$B$37:$B$39</c:f>
              <c:strCache>
                <c:ptCount val="3"/>
                <c:pt idx="0">
                  <c:v>областные ср-ва</c:v>
                </c:pt>
                <c:pt idx="1">
                  <c:v>муниципальные ср-ва</c:v>
                </c:pt>
                <c:pt idx="2">
                  <c:v>федеральные ср-ва</c:v>
                </c:pt>
              </c:strCache>
            </c:strRef>
          </c:cat>
          <c:val>
            <c:numRef>
              <c:f>'[Диаграмма 3 в Microsoft PowerPoint]Лист7'!$C$37:$C$39</c:f>
              <c:numCache>
                <c:formatCode>General</c:formatCode>
                <c:ptCount val="3"/>
                <c:pt idx="0">
                  <c:v>477</c:v>
                </c:pt>
                <c:pt idx="1">
                  <c:v>0</c:v>
                </c:pt>
                <c:pt idx="2">
                  <c:v>24462.9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4665371510730096"/>
          <c:y val="0.42153634533444845"/>
          <c:w val="0.32367628933485476"/>
          <c:h val="0.322505994805133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70264654418199E-2"/>
          <c:y val="0.19231614120524088"/>
          <c:w val="0.46796861329833772"/>
          <c:h val="0.72168653617093048"/>
        </c:manualLayout>
      </c:layout>
      <c:doughnutChart>
        <c:varyColors val="1"/>
        <c:ser>
          <c:idx val="0"/>
          <c:order val="0"/>
          <c:tx>
            <c:strRef>
              <c:f>Лист7!$C$45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B0F0"/>
              </a:solidFill>
            </a:ln>
          </c:spPr>
          <c:dPt>
            <c:idx val="2"/>
            <c:bubble3D val="0"/>
            <c:spPr>
              <a:solidFill>
                <a:srgbClr val="E0BEBD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3.472222222222222E-3"/>
                  <c:y val="-0.12851405622489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464,9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Лист7!$B$46:$B$48</c:f>
              <c:strCache>
                <c:ptCount val="3"/>
                <c:pt idx="0">
                  <c:v>областные ср-ва</c:v>
                </c:pt>
                <c:pt idx="1">
                  <c:v>муниципальные ср-ва</c:v>
                </c:pt>
                <c:pt idx="2">
                  <c:v>федеральные ср-ва</c:v>
                </c:pt>
              </c:strCache>
            </c:strRef>
          </c:cat>
          <c:val>
            <c:numRef>
              <c:f>Лист7!$C$46:$C$48</c:f>
              <c:numCache>
                <c:formatCode>General</c:formatCode>
                <c:ptCount val="3"/>
                <c:pt idx="0">
                  <c:v>551.4</c:v>
                </c:pt>
                <c:pt idx="1">
                  <c:v>0</c:v>
                </c:pt>
                <c:pt idx="2">
                  <c:v>24464.9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6944444444444442"/>
          <c:y val="0.40317026636730652"/>
          <c:w val="0.34375"/>
          <c:h val="0.1936590456313442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41294838145234E-3"/>
          <c:y val="8.2678765764035586E-2"/>
          <c:w val="0.49129068241469814"/>
          <c:h val="0.89719889180519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PowerPoint]Лист7'!$B$21</c:f>
              <c:strCache>
                <c:ptCount val="1"/>
                <c:pt idx="0">
                  <c:v>Национальный проект "Молодежь и дети"</c:v>
                </c:pt>
              </c:strCache>
            </c:strRef>
          </c:tx>
          <c:spPr>
            <a:solidFill>
              <a:srgbClr val="66FFFF"/>
            </a:solidFill>
          </c:spPr>
          <c:invertIfNegative val="0"/>
          <c:dLbls>
            <c:dLbl>
              <c:idx val="0"/>
              <c:layout>
                <c:manualLayout>
                  <c:x val="-2.5000000000000001E-2"/>
                  <c:y val="-4.6070674092567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PowerPoint]Лист7'!$C$20</c:f>
              <c:numCache>
                <c:formatCode>General</c:formatCode>
                <c:ptCount val="1"/>
                <c:pt idx="0">
                  <c:v>2026</c:v>
                </c:pt>
              </c:numCache>
            </c:numRef>
          </c:cat>
          <c:val>
            <c:numRef>
              <c:f>'[Диаграмма в Microsoft PowerPoint]Лист7'!$C$21</c:f>
              <c:numCache>
                <c:formatCode>#,##0.00</c:formatCode>
                <c:ptCount val="1"/>
                <c:pt idx="0">
                  <c:v>19531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PowerPoint]Лист7'!$B$22</c:f>
              <c:strCache>
                <c:ptCount val="1"/>
                <c:pt idx="0">
                  <c:v>Национальный  проект "Инфраструктура для жизни"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0.05"/>
                  <c:y val="-6.1765892068369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</a:t>
                    </a:r>
                    <a:r>
                      <a: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336,2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PowerPoint]Лист7'!$C$20</c:f>
              <c:numCache>
                <c:formatCode>General</c:formatCode>
                <c:ptCount val="1"/>
                <c:pt idx="0">
                  <c:v>2026</c:v>
                </c:pt>
              </c:numCache>
            </c:numRef>
          </c:cat>
          <c:val>
            <c:numRef>
              <c:f>'[Диаграмма в Microsoft PowerPoint]Лист7'!$C$22</c:f>
              <c:numCache>
                <c:formatCode>General</c:formatCode>
                <c:ptCount val="1"/>
                <c:pt idx="0">
                  <c:v>87336.2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0193152"/>
        <c:axId val="200194688"/>
        <c:axId val="0"/>
      </c:bar3DChart>
      <c:catAx>
        <c:axId val="200193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00194688"/>
        <c:crosses val="autoZero"/>
        <c:auto val="1"/>
        <c:lblAlgn val="ctr"/>
        <c:lblOffset val="100"/>
        <c:noMultiLvlLbl val="0"/>
      </c:catAx>
      <c:valAx>
        <c:axId val="20019468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00193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244875328083989"/>
          <c:y val="0.36890756033544586"/>
          <c:w val="0.3199569116360455"/>
          <c:h val="0.343485692337238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819685039370079"/>
          <c:y val="7.4548702245552628E-2"/>
          <c:w val="0.49129068241469814"/>
          <c:h val="0.89719889180519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PowerPoint]Лист7'!$B$28</c:f>
              <c:strCache>
                <c:ptCount val="1"/>
                <c:pt idx="0">
                  <c:v>Национальный проект "Молодежь и дети"</c:v>
                </c:pt>
              </c:strCache>
            </c:strRef>
          </c:tx>
          <c:spPr>
            <a:solidFill>
              <a:srgbClr val="66FFFF"/>
            </a:solidFill>
          </c:spPr>
          <c:invertIfNegative val="0"/>
          <c:dLbls>
            <c:dLbl>
              <c:idx val="0"/>
              <c:layout>
                <c:manualLayout>
                  <c:x val="3.0555555555555555E-2"/>
                  <c:y val="-7.4525958645413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PowerPoint]Лист7'!$C$27</c:f>
              <c:numCache>
                <c:formatCode>General</c:formatCode>
                <c:ptCount val="1"/>
                <c:pt idx="0">
                  <c:v>2027</c:v>
                </c:pt>
              </c:numCache>
            </c:numRef>
          </c:cat>
          <c:val>
            <c:numRef>
              <c:f>'[Диаграмма в Microsoft PowerPoint]Лист7'!$C$28</c:f>
              <c:numCache>
                <c:formatCode>#,##0.00</c:formatCode>
                <c:ptCount val="1"/>
                <c:pt idx="0">
                  <c:v>19563.599999999999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PowerPoint]Лист7'!$B$29</c:f>
              <c:strCache>
                <c:ptCount val="1"/>
                <c:pt idx="0">
                  <c:v>Национальный  проект "Инфраструктура для жизни"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6.3888888888888884E-2"/>
                  <c:y val="-7.8026374751936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PowerPoint]Лист7'!$C$27</c:f>
              <c:numCache>
                <c:formatCode>General</c:formatCode>
                <c:ptCount val="1"/>
                <c:pt idx="0">
                  <c:v>2027</c:v>
                </c:pt>
              </c:numCache>
            </c:numRef>
          </c:cat>
          <c:val>
            <c:numRef>
              <c:f>'[Диаграмма в Microsoft PowerPoint]Лист7'!$C$29</c:f>
              <c:numCache>
                <c:formatCode>#,##0.00</c:formatCode>
                <c:ptCount val="1"/>
                <c:pt idx="0">
                  <c:v>5376.3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9840128"/>
        <c:axId val="199841664"/>
        <c:axId val="0"/>
      </c:bar3DChart>
      <c:catAx>
        <c:axId val="199840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99841664"/>
        <c:crosses val="autoZero"/>
        <c:auto val="1"/>
        <c:lblAlgn val="ctr"/>
        <c:lblOffset val="100"/>
        <c:noMultiLvlLbl val="0"/>
      </c:catAx>
      <c:valAx>
        <c:axId val="19984166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998401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059864391951002"/>
          <c:y val="0.32825715383138082"/>
          <c:w val="0.3199569116360455"/>
          <c:h val="0.343485692337238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C00"/>
              </a:solidFill>
            </c:spPr>
          </c:dPt>
          <c:dLbls>
            <c:dLbl>
              <c:idx val="0"/>
              <c:layout>
                <c:manualLayout>
                  <c:x val="2.2222222222222251E-2"/>
                  <c:y val="-4.629629629629652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000000000000001E-2"/>
                  <c:y val="-5.555555555555545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Лист1!$A$1:$B$1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150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614464"/>
        <c:axId val="135616000"/>
        <c:axId val="0"/>
      </c:bar3DChart>
      <c:catAx>
        <c:axId val="13561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35616000"/>
        <c:crosses val="autoZero"/>
        <c:auto val="1"/>
        <c:lblAlgn val="ctr"/>
        <c:lblOffset val="100"/>
        <c:noMultiLvlLbl val="0"/>
      </c:catAx>
      <c:valAx>
        <c:axId val="135616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56144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4444444444444442E-2"/>
          <c:y val="4.9037353838281839E-3"/>
          <c:w val="0.51516797900262468"/>
          <c:h val="0.93446961419865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PowerPoint]Лист7'!$B$33</c:f>
              <c:strCache>
                <c:ptCount val="1"/>
                <c:pt idx="0">
                  <c:v>Национальный проект"Молодежь и дети"</c:v>
                </c:pt>
              </c:strCache>
            </c:strRef>
          </c:tx>
          <c:spPr>
            <a:solidFill>
              <a:srgbClr val="66FFFF"/>
            </a:solidFill>
          </c:spPr>
          <c:invertIfNegative val="0"/>
          <c:dLbls>
            <c:dLbl>
              <c:idx val="0"/>
              <c:layout>
                <c:manualLayout>
                  <c:x val="3.3333333333333333E-2"/>
                  <c:y val="-5.3556668964683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PowerPoint]Лист7'!$C$33</c:f>
              <c:numCache>
                <c:formatCode>#,##0.00</c:formatCode>
                <c:ptCount val="1"/>
                <c:pt idx="0">
                  <c:v>19581.5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PowerPoint]Лист7'!$B$34</c:f>
              <c:strCache>
                <c:ptCount val="1"/>
                <c:pt idx="0">
                  <c:v>Национальный  проект "Инфраструктура для жизни"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5.2777777777777778E-2"/>
                  <c:y val="-6.1598895954701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PowerPoint]Лист7'!$C$34</c:f>
              <c:numCache>
                <c:formatCode>#,##0.00</c:formatCode>
                <c:ptCount val="1"/>
                <c:pt idx="0">
                  <c:v>5434.8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9875968"/>
        <c:axId val="199885952"/>
        <c:axId val="0"/>
      </c:bar3DChart>
      <c:catAx>
        <c:axId val="199875968"/>
        <c:scaling>
          <c:orientation val="minMax"/>
        </c:scaling>
        <c:delete val="1"/>
        <c:axPos val="b"/>
        <c:majorTickMark val="out"/>
        <c:minorTickMark val="none"/>
        <c:tickLblPos val="nextTo"/>
        <c:crossAx val="199885952"/>
        <c:crosses val="autoZero"/>
        <c:auto val="1"/>
        <c:lblAlgn val="ctr"/>
        <c:lblOffset val="100"/>
        <c:noMultiLvlLbl val="0"/>
      </c:catAx>
      <c:valAx>
        <c:axId val="19988595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99875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226531058617678"/>
          <c:y val="0.34068916811383537"/>
          <c:w val="0.3199569116360455"/>
          <c:h val="0.33445429170183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6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3.3865018054225407E-4"/>
          <c:y val="6.5635257123966397E-3"/>
          <c:w val="0.7055271146256018"/>
          <c:h val="0.8636092466123335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99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6"/>
            <c:spPr>
              <a:solidFill>
                <a:schemeClr val="tx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3"/>
            <c:spPr>
              <a:solidFill>
                <a:srgbClr val="FFCC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2"/>
            <c:spPr>
              <a:solidFill>
                <a:srgbClr val="66FF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2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explosion val="2"/>
            <c:spPr>
              <a:solidFill>
                <a:srgbClr val="99FF3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explosion val="16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bubble3D val="0"/>
            <c:explosion val="1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9"/>
            <c:bubble3D val="0"/>
            <c:explosion val="3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3788711271400164"/>
                  <c:y val="3.54769762371083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612732059687247E-2"/>
                  <c:y val="-2.867795604573933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168849016054888"/>
                  <c:y val="8.746785207501300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8310273136290168E-3"/>
                  <c:y val="8.244063928395896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810516281616641E-2"/>
                  <c:y val="5.98907078219827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8631170245870451E-2"/>
                  <c:y val="-3.83954195204078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9200166790762513E-2"/>
                  <c:y val="-6.488932362436855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6412477349909289E-2"/>
                  <c:y val="4.01481048379386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7976529271012737"/>
                  <c:y val="0.1093245649683098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'расхода по отраслям'!$C$7:$C$16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 </c:v>
                </c:pt>
                <c:pt idx="6">
                  <c:v>Культура </c:v>
                </c:pt>
                <c:pt idx="7">
                  <c:v>Социальная политика </c:v>
                </c:pt>
                <c:pt idx="8">
                  <c:v>Физическая культура  и спорт</c:v>
                </c:pt>
                <c:pt idx="9">
                  <c:v>Средства массовой информации </c:v>
                </c:pt>
              </c:strCache>
            </c:strRef>
          </c:cat>
          <c:val>
            <c:numRef>
              <c:f>'расхода по отраслям'!$D$7:$D$16</c:f>
              <c:numCache>
                <c:formatCode>#,##0.00</c:formatCode>
                <c:ptCount val="10"/>
                <c:pt idx="0">
                  <c:v>145756.1</c:v>
                </c:pt>
                <c:pt idx="1">
                  <c:v>1744.7</c:v>
                </c:pt>
                <c:pt idx="2">
                  <c:v>41493.699999999997</c:v>
                </c:pt>
                <c:pt idx="3">
                  <c:v>147671.29999999999</c:v>
                </c:pt>
                <c:pt idx="4">
                  <c:v>165612.1</c:v>
                </c:pt>
                <c:pt idx="5">
                  <c:v>714326.6</c:v>
                </c:pt>
                <c:pt idx="6">
                  <c:v>147415</c:v>
                </c:pt>
                <c:pt idx="7">
                  <c:v>34474.6</c:v>
                </c:pt>
                <c:pt idx="8">
                  <c:v>4561.7</c:v>
                </c:pt>
                <c:pt idx="9">
                  <c:v>3712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chemeClr val="accent6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E0BEBD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66FF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Лист3!$D$7:$D$8</c:f>
              <c:numCache>
                <c:formatCode>#,##0.00</c:formatCode>
                <c:ptCount val="2"/>
                <c:pt idx="0">
                  <c:v>1274771.93</c:v>
                </c:pt>
                <c:pt idx="1">
                  <c:v>131995.87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chemeClr val="accent6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E0BEBD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66FF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Лист3!$D$25:$D$26</c:f>
              <c:numCache>
                <c:formatCode>#,##0.00</c:formatCode>
                <c:ptCount val="2"/>
                <c:pt idx="0">
                  <c:v>1411448.35</c:v>
                </c:pt>
                <c:pt idx="1">
                  <c:v>123478.65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chemeClr val="accent6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E0BEBD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66FF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dLbl>
              <c:idx val="0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Лист3!$D$41:$D$42</c:f>
              <c:numCache>
                <c:formatCode>#,##0.00</c:formatCode>
                <c:ptCount val="2"/>
                <c:pt idx="0">
                  <c:v>1235343.05</c:v>
                </c:pt>
                <c:pt idx="1">
                  <c:v>124109.27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96462426777843E-3"/>
          <c:y val="9.7581873526415286E-2"/>
          <c:w val="0.85266536947263294"/>
          <c:h val="0.82316916008292695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FF66FF"/>
              </a:solidFill>
            </c:spPr>
          </c:dPt>
          <c:dPt>
            <c:idx val="1"/>
            <c:bubble3D val="0"/>
            <c:spPr>
              <a:solidFill>
                <a:srgbClr val="66FFFF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dPt>
            <c:idx val="4"/>
            <c:bubble3D val="0"/>
            <c:spPr>
              <a:solidFill>
                <a:srgbClr val="99FF33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18305872844350796"/>
                  <c:y val="-0.1834521133722891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97822259310976"/>
                  <c:y val="8.712997980109268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1917143343148493E-2"/>
                  <c:y val="-0.2784470337371041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694050040882066E-2"/>
                  <c:y val="-2.14311315838460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1988470960358678E-2"/>
                  <c:y val="3.54472613171554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2132174155887917E-2"/>
                  <c:y val="0.1813549004925706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Лист1!$C$46:$C$51</c:f>
              <c:strCache>
                <c:ptCount val="6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Общегосударственные вопросы</c:v>
                </c:pt>
                <c:pt idx="3">
                  <c:v>Охрана семьи и детства</c:v>
                </c:pt>
                <c:pt idx="4">
                  <c:v>Другие вопросы в области образования</c:v>
                </c:pt>
                <c:pt idx="5">
                  <c:v>Дополнительное образование детей</c:v>
                </c:pt>
              </c:strCache>
            </c:strRef>
          </c:cat>
          <c:val>
            <c:numRef>
              <c:f>Лист1!$D$46:$D$51</c:f>
              <c:numCache>
                <c:formatCode>#,##0.00</c:formatCode>
                <c:ptCount val="6"/>
                <c:pt idx="0">
                  <c:v>512312.27</c:v>
                </c:pt>
                <c:pt idx="1">
                  <c:v>131179.07</c:v>
                </c:pt>
                <c:pt idx="2">
                  <c:v>2423.4</c:v>
                </c:pt>
                <c:pt idx="3">
                  <c:v>2222.6</c:v>
                </c:pt>
                <c:pt idx="4">
                  <c:v>30282.31</c:v>
                </c:pt>
                <c:pt idx="5">
                  <c:v>13665.25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919350925791516E-2"/>
          <c:y val="5.6382806870620035E-3"/>
          <c:w val="0.8761817659520259"/>
          <c:h val="0.84873460837848347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5050"/>
              </a:solidFill>
            </c:spPr>
          </c:dPt>
          <c:dPt>
            <c:idx val="3"/>
            <c:bubble3D val="0"/>
            <c:spPr>
              <a:solidFill>
                <a:srgbClr val="66FFFF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E0BEBD"/>
              </a:solidFill>
            </c:spPr>
          </c:dPt>
          <c:dLbls>
            <c:dLbl>
              <c:idx val="0"/>
              <c:layout>
                <c:manualLayout>
                  <c:x val="3.8725705648947326E-2"/>
                  <c:y val="-0.104913575234819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6491818055396247E-2"/>
                  <c:y val="1.01229204173725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63907478706441"/>
                      <c:h val="0.2118389812675490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1507668320887869E-3"/>
                  <c:y val="5.72485689750822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5710622773832084E-2"/>
                  <c:y val="-0.190630001679182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0688946025860921E-3"/>
                  <c:y val="-2.53094265910255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0441320520485"/>
                      <c:h val="0.1558929744275368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4198356201092825E-2"/>
                  <c:y val="-1.10919044268780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5726863839977"/>
                      <c:h val="0.1983417540443857"/>
                    </c:manualLayout>
                  </c15:layout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Лист8!$C$4:$C$9</c:f>
              <c:strCache>
                <c:ptCount val="6"/>
                <c:pt idx="0">
                  <c:v>Культурно досуговая деятельность</c:v>
                </c:pt>
                <c:pt idx="1">
                  <c:v>Дивеевская музыкальная школа</c:v>
                </c:pt>
                <c:pt idx="2">
                  <c:v>Централизованная библиотечная система</c:v>
                </c:pt>
                <c:pt idx="3">
                  <c:v>Центр хозяйственного обслуживания</c:v>
                </c:pt>
                <c:pt idx="4">
                  <c:v>Отдел культуры и спорта </c:v>
                </c:pt>
                <c:pt idx="5">
                  <c:v>Дивеевский краеведческий музей</c:v>
                </c:pt>
              </c:strCache>
            </c:strRef>
          </c:cat>
          <c:val>
            <c:numRef>
              <c:f>Лист8!$D$4:$D$9</c:f>
              <c:numCache>
                <c:formatCode>#,##0.00</c:formatCode>
                <c:ptCount val="6"/>
                <c:pt idx="0">
                  <c:v>67444.649999999994</c:v>
                </c:pt>
                <c:pt idx="1">
                  <c:v>26887.73</c:v>
                </c:pt>
                <c:pt idx="2">
                  <c:v>33235.81</c:v>
                </c:pt>
                <c:pt idx="3">
                  <c:v>30391.69</c:v>
                </c:pt>
                <c:pt idx="4">
                  <c:v>6398.36</c:v>
                </c:pt>
                <c:pt idx="5">
                  <c:v>9074.66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4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02F0F-1F8A-4CE2-B015-F02A3BA60801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9604D-E7B9-4434-AEDC-F17AFCD7E0E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63CE7-EBC2-479C-A745-520E0362F2C1}" type="parTrans" cxnId="{E152BADB-447F-4624-AA5A-8F209003B133}">
      <dgm:prSet/>
      <dgm:spPr/>
      <dgm:t>
        <a:bodyPr/>
        <a:lstStyle/>
        <a:p>
          <a:endParaRPr lang="ru-RU"/>
        </a:p>
      </dgm:t>
    </dgm:pt>
    <dgm:pt modelId="{78077A3D-EE0B-4C8E-91C1-3C179896CE23}" type="sibTrans" cxnId="{E152BADB-447F-4624-AA5A-8F209003B133}">
      <dgm:prSet/>
      <dgm:spPr/>
      <dgm:t>
        <a:bodyPr/>
        <a:lstStyle/>
        <a:p>
          <a:endParaRPr lang="ru-RU"/>
        </a:p>
      </dgm:t>
    </dgm:pt>
    <dgm:pt modelId="{8FA7D4C4-E9C8-4724-A989-E3E4AE08219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1 406 767 800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77E2F-969B-492C-9B89-FB741D5F2DB4}" type="parTrans" cxnId="{38301CE0-6E61-4122-9C6E-42B6B2328212}">
      <dgm:prSet/>
      <dgm:spPr/>
      <dgm:t>
        <a:bodyPr/>
        <a:lstStyle/>
        <a:p>
          <a:endParaRPr lang="ru-RU"/>
        </a:p>
      </dgm:t>
    </dgm:pt>
    <dgm:pt modelId="{89BEBEBB-EF6E-4CDE-8861-D64B81B86A0C}" type="sibTrans" cxnId="{38301CE0-6E61-4122-9C6E-42B6B2328212}">
      <dgm:prSet/>
      <dgm:spPr/>
      <dgm:t>
        <a:bodyPr/>
        <a:lstStyle/>
        <a:p>
          <a:endParaRPr lang="ru-RU"/>
        </a:p>
      </dgm:t>
    </dgm:pt>
    <dgm:pt modelId="{060E90DE-5D7C-4115-8BB7-8E43F4B952F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8BFE5-50DC-4643-AFE2-F682FAE9B71A}" type="parTrans" cxnId="{AAD84A8F-84D6-4CFF-8116-657833F5F228}">
      <dgm:prSet/>
      <dgm:spPr/>
      <dgm:t>
        <a:bodyPr/>
        <a:lstStyle/>
        <a:p>
          <a:endParaRPr lang="ru-RU"/>
        </a:p>
      </dgm:t>
    </dgm:pt>
    <dgm:pt modelId="{94F8332B-1E20-46DB-8069-9225BE4BB7DD}" type="sibTrans" cxnId="{AAD84A8F-84D6-4CFF-8116-657833F5F228}">
      <dgm:prSet/>
      <dgm:spPr/>
      <dgm:t>
        <a:bodyPr/>
        <a:lstStyle/>
        <a:p>
          <a:endParaRPr lang="ru-RU"/>
        </a:p>
      </dgm:t>
    </dgm:pt>
    <dgm:pt modelId="{236195DA-05B4-4181-B455-9001FCF17D3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1 551 961 400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47D205-D414-41D0-8629-73192F150300}" type="parTrans" cxnId="{B4193DA1-F591-4B01-B03C-8ADFF6C72EA9}">
      <dgm:prSet/>
      <dgm:spPr/>
      <dgm:t>
        <a:bodyPr/>
        <a:lstStyle/>
        <a:p>
          <a:endParaRPr lang="ru-RU"/>
        </a:p>
      </dgm:t>
    </dgm:pt>
    <dgm:pt modelId="{F1C2B421-1B3A-4695-BBEB-2688DC35688E}" type="sibTrans" cxnId="{B4193DA1-F591-4B01-B03C-8ADFF6C72EA9}">
      <dgm:prSet/>
      <dgm:spPr/>
      <dgm:t>
        <a:bodyPr/>
        <a:lstStyle/>
        <a:p>
          <a:endParaRPr lang="ru-RU"/>
        </a:p>
      </dgm:t>
    </dgm:pt>
    <dgm:pt modelId="{965D7DFA-FBB7-435D-93F5-EA8CBAF517A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2028 год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5A631A-08BF-4E0A-8262-0D7974A22411}" type="parTrans" cxnId="{0DAB6B92-CEB7-4381-AC7D-FCF17F39CB7F}">
      <dgm:prSet/>
      <dgm:spPr/>
      <dgm:t>
        <a:bodyPr/>
        <a:lstStyle/>
        <a:p>
          <a:endParaRPr lang="ru-RU"/>
        </a:p>
      </dgm:t>
    </dgm:pt>
    <dgm:pt modelId="{C0453F1F-133D-4B1A-9732-9859544BC5F4}" type="sibTrans" cxnId="{0DAB6B92-CEB7-4381-AC7D-FCF17F39CB7F}">
      <dgm:prSet/>
      <dgm:spPr/>
      <dgm:t>
        <a:bodyPr/>
        <a:lstStyle/>
        <a:p>
          <a:endParaRPr lang="ru-RU"/>
        </a:p>
      </dgm:t>
    </dgm:pt>
    <dgm:pt modelId="{5AC11A4F-9449-4AEE-B296-74EEB071DA4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1 395 663 300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04EFDF-AD1C-4DEF-BEF6-DF10E33E10CD}" type="parTrans" cxnId="{DC507E24-D26D-462F-827D-5ACFBC45D8C2}">
      <dgm:prSet/>
      <dgm:spPr/>
      <dgm:t>
        <a:bodyPr/>
        <a:lstStyle/>
        <a:p>
          <a:endParaRPr lang="ru-RU"/>
        </a:p>
      </dgm:t>
    </dgm:pt>
    <dgm:pt modelId="{610725B7-AE05-4229-B956-93CADC887443}" type="sibTrans" cxnId="{DC507E24-D26D-462F-827D-5ACFBC45D8C2}">
      <dgm:prSet/>
      <dgm:spPr/>
      <dgm:t>
        <a:bodyPr/>
        <a:lstStyle/>
        <a:p>
          <a:endParaRPr lang="ru-RU"/>
        </a:p>
      </dgm:t>
    </dgm:pt>
    <dgm:pt modelId="{3A34DCAB-1A39-4AE3-A8B1-142F14FEC637}" type="pres">
      <dgm:prSet presAssocID="{74602F0F-1F8A-4CE2-B015-F02A3BA608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B6CED2-2051-4D6D-8A98-A32A4F6F57B4}" type="pres">
      <dgm:prSet presAssocID="{6759604D-E7B9-4434-AEDC-F17AFCD7E0E2}" presName="linNode" presStyleCnt="0"/>
      <dgm:spPr/>
    </dgm:pt>
    <dgm:pt modelId="{62F8C6D1-6AF3-4F18-A88F-0EC2AA1C5A8F}" type="pres">
      <dgm:prSet presAssocID="{6759604D-E7B9-4434-AEDC-F17AFCD7E0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AE654-9AA8-4406-824C-F2F33893B1B0}" type="pres">
      <dgm:prSet presAssocID="{6759604D-E7B9-4434-AEDC-F17AFCD7E0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5286A-07D3-4D17-8114-B9DBDD734295}" type="pres">
      <dgm:prSet presAssocID="{78077A3D-EE0B-4C8E-91C1-3C179896CE23}" presName="sp" presStyleCnt="0"/>
      <dgm:spPr/>
    </dgm:pt>
    <dgm:pt modelId="{D2B05ECC-B997-45A3-953A-07A61463452C}" type="pres">
      <dgm:prSet presAssocID="{060E90DE-5D7C-4115-8BB7-8E43F4B952FD}" presName="linNode" presStyleCnt="0"/>
      <dgm:spPr/>
    </dgm:pt>
    <dgm:pt modelId="{D28EF6B4-E7EC-4CE6-BFB4-B7A0655EA32C}" type="pres">
      <dgm:prSet presAssocID="{060E90DE-5D7C-4115-8BB7-8E43F4B952F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7F5C1-D42B-4D8B-A036-229D8D41D403}" type="pres">
      <dgm:prSet presAssocID="{060E90DE-5D7C-4115-8BB7-8E43F4B952F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E388D-DDBF-4683-9DCF-B7A9B1383904}" type="pres">
      <dgm:prSet presAssocID="{94F8332B-1E20-46DB-8069-9225BE4BB7DD}" presName="sp" presStyleCnt="0"/>
      <dgm:spPr/>
    </dgm:pt>
    <dgm:pt modelId="{33DCA15B-0D60-4008-A5E7-67E27374CC2A}" type="pres">
      <dgm:prSet presAssocID="{965D7DFA-FBB7-435D-93F5-EA8CBAF517A4}" presName="linNode" presStyleCnt="0"/>
      <dgm:spPr/>
    </dgm:pt>
    <dgm:pt modelId="{AB70EF3C-2507-414D-8C82-1D00DB6B1FF1}" type="pres">
      <dgm:prSet presAssocID="{965D7DFA-FBB7-435D-93F5-EA8CBAF517A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5E229-AED1-415B-BFE8-B1C968F24750}" type="pres">
      <dgm:prSet presAssocID="{965D7DFA-FBB7-435D-93F5-EA8CBAF517A4}" presName="descendantText" presStyleLbl="alignAccFollowNode1" presStyleIdx="2" presStyleCnt="3" custLinFactNeighborX="-14" custLinFactNeighborY="-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6BF7DF-246F-4997-9EAC-A50B63B1D961}" type="presOf" srcId="{236195DA-05B4-4181-B455-9001FCF17D3C}" destId="{6A07F5C1-D42B-4D8B-A036-229D8D41D403}" srcOrd="0" destOrd="0" presId="urn:microsoft.com/office/officeart/2005/8/layout/vList5"/>
    <dgm:cxn modelId="{E152BADB-447F-4624-AA5A-8F209003B133}" srcId="{74602F0F-1F8A-4CE2-B015-F02A3BA60801}" destId="{6759604D-E7B9-4434-AEDC-F17AFCD7E0E2}" srcOrd="0" destOrd="0" parTransId="{92E63CE7-EBC2-479C-A745-520E0362F2C1}" sibTransId="{78077A3D-EE0B-4C8E-91C1-3C179896CE23}"/>
    <dgm:cxn modelId="{AAD84A8F-84D6-4CFF-8116-657833F5F228}" srcId="{74602F0F-1F8A-4CE2-B015-F02A3BA60801}" destId="{060E90DE-5D7C-4115-8BB7-8E43F4B952FD}" srcOrd="1" destOrd="0" parTransId="{8BE8BFE5-50DC-4643-AFE2-F682FAE9B71A}" sibTransId="{94F8332B-1E20-46DB-8069-9225BE4BB7DD}"/>
    <dgm:cxn modelId="{D490BEB8-E893-443E-8A37-93C71B4D0281}" type="presOf" srcId="{6759604D-E7B9-4434-AEDC-F17AFCD7E0E2}" destId="{62F8C6D1-6AF3-4F18-A88F-0EC2AA1C5A8F}" srcOrd="0" destOrd="0" presId="urn:microsoft.com/office/officeart/2005/8/layout/vList5"/>
    <dgm:cxn modelId="{82D8908A-0823-4BBF-BBC3-5E32CDF88747}" type="presOf" srcId="{8FA7D4C4-E9C8-4724-A989-E3E4AE082194}" destId="{1D1AE654-9AA8-4406-824C-F2F33893B1B0}" srcOrd="0" destOrd="0" presId="urn:microsoft.com/office/officeart/2005/8/layout/vList5"/>
    <dgm:cxn modelId="{5D566A75-B0F3-4CB6-81CC-4EB57F4A1A20}" type="presOf" srcId="{74602F0F-1F8A-4CE2-B015-F02A3BA60801}" destId="{3A34DCAB-1A39-4AE3-A8B1-142F14FEC637}" srcOrd="0" destOrd="0" presId="urn:microsoft.com/office/officeart/2005/8/layout/vList5"/>
    <dgm:cxn modelId="{DC507E24-D26D-462F-827D-5ACFBC45D8C2}" srcId="{965D7DFA-FBB7-435D-93F5-EA8CBAF517A4}" destId="{5AC11A4F-9449-4AEE-B296-74EEB071DA4F}" srcOrd="0" destOrd="0" parTransId="{1304EFDF-AD1C-4DEF-BEF6-DF10E33E10CD}" sibTransId="{610725B7-AE05-4229-B956-93CADC887443}"/>
    <dgm:cxn modelId="{23E0E04B-7E9A-4D5B-B7B5-D140495176BD}" type="presOf" srcId="{965D7DFA-FBB7-435D-93F5-EA8CBAF517A4}" destId="{AB70EF3C-2507-414D-8C82-1D00DB6B1FF1}" srcOrd="0" destOrd="0" presId="urn:microsoft.com/office/officeart/2005/8/layout/vList5"/>
    <dgm:cxn modelId="{819B12B1-D367-490F-858D-9DADD29BD5E0}" type="presOf" srcId="{5AC11A4F-9449-4AEE-B296-74EEB071DA4F}" destId="{C1F5E229-AED1-415B-BFE8-B1C968F24750}" srcOrd="0" destOrd="0" presId="urn:microsoft.com/office/officeart/2005/8/layout/vList5"/>
    <dgm:cxn modelId="{B4193DA1-F591-4B01-B03C-8ADFF6C72EA9}" srcId="{060E90DE-5D7C-4115-8BB7-8E43F4B952FD}" destId="{236195DA-05B4-4181-B455-9001FCF17D3C}" srcOrd="0" destOrd="0" parTransId="{E047D205-D414-41D0-8629-73192F150300}" sibTransId="{F1C2B421-1B3A-4695-BBEB-2688DC35688E}"/>
    <dgm:cxn modelId="{CB9170E6-E62E-4006-B44E-9E7EAF2C7382}" type="presOf" srcId="{060E90DE-5D7C-4115-8BB7-8E43F4B952FD}" destId="{D28EF6B4-E7EC-4CE6-BFB4-B7A0655EA32C}" srcOrd="0" destOrd="0" presId="urn:microsoft.com/office/officeart/2005/8/layout/vList5"/>
    <dgm:cxn modelId="{0DAB6B92-CEB7-4381-AC7D-FCF17F39CB7F}" srcId="{74602F0F-1F8A-4CE2-B015-F02A3BA60801}" destId="{965D7DFA-FBB7-435D-93F5-EA8CBAF517A4}" srcOrd="2" destOrd="0" parTransId="{2F5A631A-08BF-4E0A-8262-0D7974A22411}" sibTransId="{C0453F1F-133D-4B1A-9732-9859544BC5F4}"/>
    <dgm:cxn modelId="{38301CE0-6E61-4122-9C6E-42B6B2328212}" srcId="{6759604D-E7B9-4434-AEDC-F17AFCD7E0E2}" destId="{8FA7D4C4-E9C8-4724-A989-E3E4AE082194}" srcOrd="0" destOrd="0" parTransId="{4EF77E2F-969B-492C-9B89-FB741D5F2DB4}" sibTransId="{89BEBEBB-EF6E-4CDE-8861-D64B81B86A0C}"/>
    <dgm:cxn modelId="{09E91119-30B0-41D0-A097-C2130E2CF709}" type="presParOf" srcId="{3A34DCAB-1A39-4AE3-A8B1-142F14FEC637}" destId="{B4B6CED2-2051-4D6D-8A98-A32A4F6F57B4}" srcOrd="0" destOrd="0" presId="urn:microsoft.com/office/officeart/2005/8/layout/vList5"/>
    <dgm:cxn modelId="{52111F1F-BD4E-4A4A-92B3-14EF0B7B5357}" type="presParOf" srcId="{B4B6CED2-2051-4D6D-8A98-A32A4F6F57B4}" destId="{62F8C6D1-6AF3-4F18-A88F-0EC2AA1C5A8F}" srcOrd="0" destOrd="0" presId="urn:microsoft.com/office/officeart/2005/8/layout/vList5"/>
    <dgm:cxn modelId="{29C80C87-38DE-4EB9-A6BC-CEF5A8D5F74B}" type="presParOf" srcId="{B4B6CED2-2051-4D6D-8A98-A32A4F6F57B4}" destId="{1D1AE654-9AA8-4406-824C-F2F33893B1B0}" srcOrd="1" destOrd="0" presId="urn:microsoft.com/office/officeart/2005/8/layout/vList5"/>
    <dgm:cxn modelId="{800F6295-78AA-4AD2-8FA5-D2ADF773EEF7}" type="presParOf" srcId="{3A34DCAB-1A39-4AE3-A8B1-142F14FEC637}" destId="{BD05286A-07D3-4D17-8114-B9DBDD734295}" srcOrd="1" destOrd="0" presId="urn:microsoft.com/office/officeart/2005/8/layout/vList5"/>
    <dgm:cxn modelId="{D7B3BB41-7691-43A6-B9C8-B694B6B0AD7D}" type="presParOf" srcId="{3A34DCAB-1A39-4AE3-A8B1-142F14FEC637}" destId="{D2B05ECC-B997-45A3-953A-07A61463452C}" srcOrd="2" destOrd="0" presId="urn:microsoft.com/office/officeart/2005/8/layout/vList5"/>
    <dgm:cxn modelId="{4C0CAB07-A41F-4125-8EE2-AB7C8F5ADD5A}" type="presParOf" srcId="{D2B05ECC-B997-45A3-953A-07A61463452C}" destId="{D28EF6B4-E7EC-4CE6-BFB4-B7A0655EA32C}" srcOrd="0" destOrd="0" presId="urn:microsoft.com/office/officeart/2005/8/layout/vList5"/>
    <dgm:cxn modelId="{E9D6C85B-A6B4-47DD-8BE1-CF6B85F99BD9}" type="presParOf" srcId="{D2B05ECC-B997-45A3-953A-07A61463452C}" destId="{6A07F5C1-D42B-4D8B-A036-229D8D41D403}" srcOrd="1" destOrd="0" presId="urn:microsoft.com/office/officeart/2005/8/layout/vList5"/>
    <dgm:cxn modelId="{348F3BE0-B7D6-4D56-9912-EC68D695F495}" type="presParOf" srcId="{3A34DCAB-1A39-4AE3-A8B1-142F14FEC637}" destId="{B97E388D-DDBF-4683-9DCF-B7A9B1383904}" srcOrd="3" destOrd="0" presId="urn:microsoft.com/office/officeart/2005/8/layout/vList5"/>
    <dgm:cxn modelId="{C9B49947-AD1B-4519-8D86-75D4DA76AC9F}" type="presParOf" srcId="{3A34DCAB-1A39-4AE3-A8B1-142F14FEC637}" destId="{33DCA15B-0D60-4008-A5E7-67E27374CC2A}" srcOrd="4" destOrd="0" presId="urn:microsoft.com/office/officeart/2005/8/layout/vList5"/>
    <dgm:cxn modelId="{B563A996-10BB-4234-A1B7-FCE2F287DB76}" type="presParOf" srcId="{33DCA15B-0D60-4008-A5E7-67E27374CC2A}" destId="{AB70EF3C-2507-414D-8C82-1D00DB6B1FF1}" srcOrd="0" destOrd="0" presId="urn:microsoft.com/office/officeart/2005/8/layout/vList5"/>
    <dgm:cxn modelId="{733FC4A1-D258-4567-BA4B-E47D9A61C932}" type="presParOf" srcId="{33DCA15B-0D60-4008-A5E7-67E27374CC2A}" destId="{C1F5E229-AED1-415B-BFE8-B1C968F247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CE0F3-487E-4BB7-8761-D26D2D7B33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4535ED-6E89-427A-B9AE-575C9F64E3F2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D6D50-D33A-4A62-8456-7B704C3CB531}" type="parTrans" cxnId="{509170F6-1E1F-4A33-97A6-7CEA7400B2DA}">
      <dgm:prSet/>
      <dgm:spPr/>
      <dgm:t>
        <a:bodyPr/>
        <a:lstStyle/>
        <a:p>
          <a:endParaRPr lang="ru-RU"/>
        </a:p>
      </dgm:t>
    </dgm:pt>
    <dgm:pt modelId="{00FE2A74-E877-47EE-ABF0-865C3CF843BE}" type="sibTrans" cxnId="{509170F6-1E1F-4A33-97A6-7CEA7400B2DA}">
      <dgm:prSet/>
      <dgm:spPr/>
      <dgm:t>
        <a:bodyPr/>
        <a:lstStyle/>
        <a:p>
          <a:endParaRPr lang="ru-RU"/>
        </a:p>
      </dgm:t>
    </dgm:pt>
    <dgm:pt modelId="{0A2736B3-0059-4005-8750-2A57BB2A690C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17 034 397,5 рублей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88313-C3A7-4B34-9E55-D7F1C60D8C58}" type="parTrans" cxnId="{2D92044B-D746-4748-B0DA-3292BC55CD6E}">
      <dgm:prSet/>
      <dgm:spPr/>
      <dgm:t>
        <a:bodyPr/>
        <a:lstStyle/>
        <a:p>
          <a:endParaRPr lang="ru-RU"/>
        </a:p>
      </dgm:t>
    </dgm:pt>
    <dgm:pt modelId="{57D75F5C-F349-4D47-925F-0BFEFFB44595}" type="sibTrans" cxnId="{2D92044B-D746-4748-B0DA-3292BC55CD6E}">
      <dgm:prSet/>
      <dgm:spPr/>
      <dgm:t>
        <a:bodyPr/>
        <a:lstStyle/>
        <a:p>
          <a:endParaRPr lang="ru-RU"/>
        </a:p>
      </dgm:t>
    </dgm:pt>
    <dgm:pt modelId="{02859D19-F7F7-4B23-8CFD-53D485490D6A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2028 год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F0D3A-AA28-46EB-9190-64133B7EC40D}" type="parTrans" cxnId="{34513A84-8AC3-49CC-8A00-F6D6FE0A2660}">
      <dgm:prSet/>
      <dgm:spPr/>
      <dgm:t>
        <a:bodyPr/>
        <a:lstStyle/>
        <a:p>
          <a:endParaRPr lang="ru-RU"/>
        </a:p>
      </dgm:t>
    </dgm:pt>
    <dgm:pt modelId="{6CCED499-E007-49B2-8F72-1857D4081905}" type="sibTrans" cxnId="{34513A84-8AC3-49CC-8A00-F6D6FE0A2660}">
      <dgm:prSet/>
      <dgm:spPr/>
      <dgm:t>
        <a:bodyPr/>
        <a:lstStyle/>
        <a:p>
          <a:endParaRPr lang="ru-RU"/>
        </a:p>
      </dgm:t>
    </dgm:pt>
    <dgm:pt modelId="{CE246394-8B14-4E07-8431-59C0C4819B69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36 210 980,0 рублей.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9727B-5DE9-484E-988A-1D0B7373F7A8}" type="parTrans" cxnId="{F03093E8-FEAC-4A3D-9187-973D544FDB7C}">
      <dgm:prSet/>
      <dgm:spPr/>
      <dgm:t>
        <a:bodyPr/>
        <a:lstStyle/>
        <a:p>
          <a:endParaRPr lang="ru-RU"/>
        </a:p>
      </dgm:t>
    </dgm:pt>
    <dgm:pt modelId="{938800EF-A3A8-4551-B5D1-ED2D63B44287}" type="sibTrans" cxnId="{F03093E8-FEAC-4A3D-9187-973D544FDB7C}">
      <dgm:prSet/>
      <dgm:spPr/>
      <dgm:t>
        <a:bodyPr/>
        <a:lstStyle/>
        <a:p>
          <a:endParaRPr lang="ru-RU"/>
        </a:p>
      </dgm:t>
    </dgm:pt>
    <dgm:pt modelId="{DA160A78-4FAF-4164-BC89-A92CC4B6664E}" type="pres">
      <dgm:prSet presAssocID="{885CE0F3-487E-4BB7-8761-D26D2D7B33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87A1E-B488-4480-9AFC-F61152A20A7B}" type="pres">
      <dgm:prSet presAssocID="{764535ED-6E89-427A-B9AE-575C9F64E3F2}" presName="parentText" presStyleLbl="node1" presStyleIdx="0" presStyleCnt="2" custLinFactNeighborX="-299" custLinFactNeighborY="-17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B675C-9078-458B-AB8C-03ED4E99A1AD}" type="pres">
      <dgm:prSet presAssocID="{764535ED-6E89-427A-B9AE-575C9F64E3F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8635D-D28D-48C6-9C01-BD3BF3E3AA3C}" type="pres">
      <dgm:prSet presAssocID="{02859D19-F7F7-4B23-8CFD-53D485490D6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30022-F221-4107-8AEB-3B08352615EC}" type="pres">
      <dgm:prSet presAssocID="{02859D19-F7F7-4B23-8CFD-53D485490D6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D77DEC-5EBE-4C01-9071-CFD55AD0EEA0}" type="presOf" srcId="{0A2736B3-0059-4005-8750-2A57BB2A690C}" destId="{C78B675C-9078-458B-AB8C-03ED4E99A1AD}" srcOrd="0" destOrd="0" presId="urn:microsoft.com/office/officeart/2005/8/layout/vList2"/>
    <dgm:cxn modelId="{63D9C057-1794-4F3B-9B88-E8437FAF47E1}" type="presOf" srcId="{CE246394-8B14-4E07-8431-59C0C4819B69}" destId="{E2C30022-F221-4107-8AEB-3B08352615EC}" srcOrd="0" destOrd="0" presId="urn:microsoft.com/office/officeart/2005/8/layout/vList2"/>
    <dgm:cxn modelId="{34513A84-8AC3-49CC-8A00-F6D6FE0A2660}" srcId="{885CE0F3-487E-4BB7-8761-D26D2D7B33EF}" destId="{02859D19-F7F7-4B23-8CFD-53D485490D6A}" srcOrd="1" destOrd="0" parTransId="{6DCF0D3A-AA28-46EB-9190-64133B7EC40D}" sibTransId="{6CCED499-E007-49B2-8F72-1857D4081905}"/>
    <dgm:cxn modelId="{509170F6-1E1F-4A33-97A6-7CEA7400B2DA}" srcId="{885CE0F3-487E-4BB7-8761-D26D2D7B33EF}" destId="{764535ED-6E89-427A-B9AE-575C9F64E3F2}" srcOrd="0" destOrd="0" parTransId="{F95D6D50-D33A-4A62-8456-7B704C3CB531}" sibTransId="{00FE2A74-E877-47EE-ABF0-865C3CF843BE}"/>
    <dgm:cxn modelId="{F467953B-7C27-413F-9D26-8947CD446C45}" type="presOf" srcId="{764535ED-6E89-427A-B9AE-575C9F64E3F2}" destId="{C3587A1E-B488-4480-9AFC-F61152A20A7B}" srcOrd="0" destOrd="0" presId="urn:microsoft.com/office/officeart/2005/8/layout/vList2"/>
    <dgm:cxn modelId="{F03093E8-FEAC-4A3D-9187-973D544FDB7C}" srcId="{02859D19-F7F7-4B23-8CFD-53D485490D6A}" destId="{CE246394-8B14-4E07-8431-59C0C4819B69}" srcOrd="0" destOrd="0" parTransId="{F719727B-5DE9-484E-988A-1D0B7373F7A8}" sibTransId="{938800EF-A3A8-4551-B5D1-ED2D63B44287}"/>
    <dgm:cxn modelId="{73E45611-EC39-483B-BA25-C7984D0AA6C9}" type="presOf" srcId="{885CE0F3-487E-4BB7-8761-D26D2D7B33EF}" destId="{DA160A78-4FAF-4164-BC89-A92CC4B6664E}" srcOrd="0" destOrd="0" presId="urn:microsoft.com/office/officeart/2005/8/layout/vList2"/>
    <dgm:cxn modelId="{2D92044B-D746-4748-B0DA-3292BC55CD6E}" srcId="{764535ED-6E89-427A-B9AE-575C9F64E3F2}" destId="{0A2736B3-0059-4005-8750-2A57BB2A690C}" srcOrd="0" destOrd="0" parTransId="{B4C88313-C3A7-4B34-9E55-D7F1C60D8C58}" sibTransId="{57D75F5C-F349-4D47-925F-0BFEFFB44595}"/>
    <dgm:cxn modelId="{1047569E-38EF-4E8C-9B8E-2BD03DDD7C94}" type="presOf" srcId="{02859D19-F7F7-4B23-8CFD-53D485490D6A}" destId="{D7B8635D-D28D-48C6-9C01-BD3BF3E3AA3C}" srcOrd="0" destOrd="0" presId="urn:microsoft.com/office/officeart/2005/8/layout/vList2"/>
    <dgm:cxn modelId="{14C1EFDC-3340-48BF-B930-EA8205C96AC2}" type="presParOf" srcId="{DA160A78-4FAF-4164-BC89-A92CC4B6664E}" destId="{C3587A1E-B488-4480-9AFC-F61152A20A7B}" srcOrd="0" destOrd="0" presId="urn:microsoft.com/office/officeart/2005/8/layout/vList2"/>
    <dgm:cxn modelId="{64F6C13A-5C28-405D-9543-A6296161CD9C}" type="presParOf" srcId="{DA160A78-4FAF-4164-BC89-A92CC4B6664E}" destId="{C78B675C-9078-458B-AB8C-03ED4E99A1AD}" srcOrd="1" destOrd="0" presId="urn:microsoft.com/office/officeart/2005/8/layout/vList2"/>
    <dgm:cxn modelId="{6010085A-3265-426F-A382-3975784DBF84}" type="presParOf" srcId="{DA160A78-4FAF-4164-BC89-A92CC4B6664E}" destId="{D7B8635D-D28D-48C6-9C01-BD3BF3E3AA3C}" srcOrd="2" destOrd="0" presId="urn:microsoft.com/office/officeart/2005/8/layout/vList2"/>
    <dgm:cxn modelId="{577D45D0-906E-40DB-A58C-28DC4F5FDCE3}" type="presParOf" srcId="{DA160A78-4FAF-4164-BC89-A92CC4B6664E}" destId="{E2C30022-F221-4107-8AEB-3B08352615E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8DBCF-3E66-47C6-B84C-A5A043BD3A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D92014-6B88-4ADE-BA5E-481D57D3E8FE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«Муниципальная программа»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</a:t>
          </a:r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документ </a:t>
          </a:r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муниципального</a:t>
          </a:r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планирования, представляющий собой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 </a:t>
          </a:r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муниципального</a:t>
          </a:r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образования в определенной сфере деятельности.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9F5C4-3C05-4213-BB10-4CC161344D7E}" type="parTrans" cxnId="{538CD561-A3FA-4907-9196-767212B8D329}">
      <dgm:prSet/>
      <dgm:spPr/>
      <dgm:t>
        <a:bodyPr/>
        <a:lstStyle/>
        <a:p>
          <a:endParaRPr lang="ru-RU"/>
        </a:p>
      </dgm:t>
    </dgm:pt>
    <dgm:pt modelId="{F80371C8-87FF-4966-9EA2-09D22FADDE43}" type="sibTrans" cxnId="{538CD561-A3FA-4907-9196-767212B8D329}">
      <dgm:prSet/>
      <dgm:spPr/>
      <dgm:t>
        <a:bodyPr/>
        <a:lstStyle/>
        <a:p>
          <a:endParaRPr lang="ru-RU"/>
        </a:p>
      </dgm:t>
    </dgm:pt>
    <dgm:pt modelId="{5D87C418-E9BE-4CC8-8EC5-781958B34756}" type="pres">
      <dgm:prSet presAssocID="{6CD8DBCF-3E66-47C6-B84C-A5A043BD3A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E0EB99-28E5-4E2E-B1D2-32F8BB4E3CCF}" type="pres">
      <dgm:prSet presAssocID="{EED92014-6B88-4ADE-BA5E-481D57D3E8FE}" presName="parentText" presStyleLbl="node1" presStyleIdx="0" presStyleCnt="1" custLinFactNeighborX="3281" custLinFactNeighborY="-3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D8E99C-1AD4-41CC-BF1B-9B8DB7F4F6BD}" type="presOf" srcId="{EED92014-6B88-4ADE-BA5E-481D57D3E8FE}" destId="{63E0EB99-28E5-4E2E-B1D2-32F8BB4E3CCF}" srcOrd="0" destOrd="0" presId="urn:microsoft.com/office/officeart/2005/8/layout/vList2"/>
    <dgm:cxn modelId="{538CD561-A3FA-4907-9196-767212B8D329}" srcId="{6CD8DBCF-3E66-47C6-B84C-A5A043BD3ABD}" destId="{EED92014-6B88-4ADE-BA5E-481D57D3E8FE}" srcOrd="0" destOrd="0" parTransId="{74E9F5C4-3C05-4213-BB10-4CC161344D7E}" sibTransId="{F80371C8-87FF-4966-9EA2-09D22FADDE43}"/>
    <dgm:cxn modelId="{4C075BBC-185C-4DCE-B588-6D7E6CB546FB}" type="presOf" srcId="{6CD8DBCF-3E66-47C6-B84C-A5A043BD3ABD}" destId="{5D87C418-E9BE-4CC8-8EC5-781958B34756}" srcOrd="0" destOrd="0" presId="urn:microsoft.com/office/officeart/2005/8/layout/vList2"/>
    <dgm:cxn modelId="{ED53CF23-2B01-4548-9E51-6D2BC8A3BA9B}" type="presParOf" srcId="{5D87C418-E9BE-4CC8-8EC5-781958B34756}" destId="{63E0EB99-28E5-4E2E-B1D2-32F8BB4E3C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AE654-9AA8-4406-824C-F2F33893B1B0}">
      <dsp:nvSpPr>
        <dsp:cNvPr id="0" name=""/>
        <dsp:cNvSpPr/>
      </dsp:nvSpPr>
      <dsp:spPr>
        <a:xfrm rot="5400000">
          <a:off x="5504339" y="-2088655"/>
          <a:ext cx="1280954" cy="57833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1 406 767 800</a:t>
          </a:r>
          <a:endParaRPr lang="ru-RU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53138" y="225077"/>
        <a:ext cx="5720826" cy="1155892"/>
      </dsp:txXfrm>
    </dsp:sp>
    <dsp:sp modelId="{62F8C6D1-6AF3-4F18-A88F-0EC2AA1C5A8F}">
      <dsp:nvSpPr>
        <dsp:cNvPr id="0" name=""/>
        <dsp:cNvSpPr/>
      </dsp:nvSpPr>
      <dsp:spPr>
        <a:xfrm>
          <a:off x="0" y="2426"/>
          <a:ext cx="3253138" cy="160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sz="5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64" y="80590"/>
        <a:ext cx="3096810" cy="1444865"/>
      </dsp:txXfrm>
    </dsp:sp>
    <dsp:sp modelId="{6A07F5C1-D42B-4D8B-A036-229D8D41D403}">
      <dsp:nvSpPr>
        <dsp:cNvPr id="0" name=""/>
        <dsp:cNvSpPr/>
      </dsp:nvSpPr>
      <dsp:spPr>
        <a:xfrm rot="5400000">
          <a:off x="5504339" y="-407402"/>
          <a:ext cx="1280954" cy="57833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1 551 961 400</a:t>
          </a:r>
          <a:endParaRPr lang="ru-RU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53138" y="1906330"/>
        <a:ext cx="5720826" cy="1155892"/>
      </dsp:txXfrm>
    </dsp:sp>
    <dsp:sp modelId="{D28EF6B4-E7EC-4CE6-BFB4-B7A0655EA32C}">
      <dsp:nvSpPr>
        <dsp:cNvPr id="0" name=""/>
        <dsp:cNvSpPr/>
      </dsp:nvSpPr>
      <dsp:spPr>
        <a:xfrm>
          <a:off x="0" y="1683679"/>
          <a:ext cx="3253138" cy="160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  <a:endParaRPr lang="ru-RU" sz="5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64" y="1761843"/>
        <a:ext cx="3096810" cy="1444865"/>
      </dsp:txXfrm>
    </dsp:sp>
    <dsp:sp modelId="{C1F5E229-AED1-415B-BFE8-B1C968F24750}">
      <dsp:nvSpPr>
        <dsp:cNvPr id="0" name=""/>
        <dsp:cNvSpPr/>
      </dsp:nvSpPr>
      <dsp:spPr>
        <a:xfrm rot="5400000">
          <a:off x="5503884" y="1265690"/>
          <a:ext cx="1280954" cy="57833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1 395 663 300</a:t>
          </a:r>
          <a:endParaRPr lang="ru-RU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52683" y="3579423"/>
        <a:ext cx="5720826" cy="1155892"/>
      </dsp:txXfrm>
    </dsp:sp>
    <dsp:sp modelId="{AB70EF3C-2507-414D-8C82-1D00DB6B1FF1}">
      <dsp:nvSpPr>
        <dsp:cNvPr id="0" name=""/>
        <dsp:cNvSpPr/>
      </dsp:nvSpPr>
      <dsp:spPr>
        <a:xfrm>
          <a:off x="0" y="3364932"/>
          <a:ext cx="3253138" cy="160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2028 год</a:t>
          </a:r>
          <a:endParaRPr lang="ru-RU" sz="5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64" y="3443096"/>
        <a:ext cx="3096810" cy="1444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87A1E-B488-4480-9AFC-F61152A20A7B}">
      <dsp:nvSpPr>
        <dsp:cNvPr id="0" name=""/>
        <dsp:cNvSpPr/>
      </dsp:nvSpPr>
      <dsp:spPr>
        <a:xfrm>
          <a:off x="0" y="13311"/>
          <a:ext cx="8901357" cy="70200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69" y="47580"/>
        <a:ext cx="8832819" cy="633462"/>
      </dsp:txXfrm>
    </dsp:sp>
    <dsp:sp modelId="{C78B675C-9078-458B-AB8C-03ED4E99A1AD}">
      <dsp:nvSpPr>
        <dsp:cNvPr id="0" name=""/>
        <dsp:cNvSpPr/>
      </dsp:nvSpPr>
      <dsp:spPr>
        <a:xfrm>
          <a:off x="0" y="723836"/>
          <a:ext cx="8901357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61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17 034 397,5 рублей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23836"/>
        <a:ext cx="8901357" cy="496800"/>
      </dsp:txXfrm>
    </dsp:sp>
    <dsp:sp modelId="{D7B8635D-D28D-48C6-9C01-BD3BF3E3AA3C}">
      <dsp:nvSpPr>
        <dsp:cNvPr id="0" name=""/>
        <dsp:cNvSpPr/>
      </dsp:nvSpPr>
      <dsp:spPr>
        <a:xfrm>
          <a:off x="0" y="1220636"/>
          <a:ext cx="8901357" cy="70200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2028 год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69" y="1254905"/>
        <a:ext cx="8832819" cy="633462"/>
      </dsp:txXfrm>
    </dsp:sp>
    <dsp:sp modelId="{E2C30022-F221-4107-8AEB-3B08352615EC}">
      <dsp:nvSpPr>
        <dsp:cNvPr id="0" name=""/>
        <dsp:cNvSpPr/>
      </dsp:nvSpPr>
      <dsp:spPr>
        <a:xfrm>
          <a:off x="0" y="1922636"/>
          <a:ext cx="8901357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61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36 210 980,0 рублей.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22636"/>
        <a:ext cx="8901357" cy="49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0EB99-28E5-4E2E-B1D2-32F8BB4E3CCF}">
      <dsp:nvSpPr>
        <dsp:cNvPr id="0" name=""/>
        <dsp:cNvSpPr/>
      </dsp:nvSpPr>
      <dsp:spPr>
        <a:xfrm>
          <a:off x="0" y="0"/>
          <a:ext cx="8208466" cy="1482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«Муниципальная программа» </a:t>
          </a: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</a:t>
          </a: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документ </a:t>
          </a: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муниципального</a:t>
          </a: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планирования, представляющий собой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 </a:t>
          </a: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муниципального</a:t>
          </a: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образования в определенной сфере деятельности.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72393"/>
        <a:ext cx="8063680" cy="133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A1A61C53-5F3D-4E39-BD09-062901872D35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9F67B021-F7C4-4F44-B067-4AD22278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6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48" indent="-2841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235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1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80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09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38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67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96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E0758F-61A9-413D-A6E9-B54F31E4A20A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1233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105" indent="-285183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2306" indent="-228462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803" indent="-228462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725" indent="-228462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1496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65267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19038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72809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B4A10F17-44A7-46C6-B867-5F21A8DDD837}" type="slidenum">
              <a:rPr lang="ru-RU" altLang="ru-RU" smtClean="0">
                <a:latin typeface="Calibri" panose="020F0502020204030204" pitchFamily="34" charset="0"/>
              </a:rPr>
              <a:pPr/>
              <a:t>37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91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105" indent="-285183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2306" indent="-228462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803" indent="-228462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725" indent="-228462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1496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65267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19038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72809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B2CC4834-2B31-44E0-8DBA-97C8C00F70DD}" type="slidenum">
              <a:rPr lang="ru-RU" altLang="ru-RU" smtClean="0">
                <a:latin typeface="Calibri" panose="020F0502020204030204" pitchFamily="34" charset="0"/>
              </a:rPr>
              <a:pPr/>
              <a:t>43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22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36486" indent="-282531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33299" indent="-22539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587254" indent="-22539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41207" indent="-22539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498337" indent="-2253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55466" indent="-2253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12594" indent="-2253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69723" indent="-2253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36DD1800-60E5-4ABF-9D21-F8A6492CA772}" type="slidenum">
              <a:rPr lang="ru-RU" altLang="ru-RU" smtClean="0">
                <a:latin typeface="Calibri" panose="020F0502020204030204" pitchFamily="34" charset="0"/>
              </a:rPr>
              <a:pPr/>
              <a:t>55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3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48" indent="-2841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235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1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80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09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38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67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96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B2FF8-BAAF-4663-8276-B4A4D979A973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2315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48" indent="-2841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235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1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80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09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38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67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96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0DE3C5-A8B3-49C0-B095-500ADD78B610}" type="slidenum">
              <a:rPr lang="ru-RU" altLang="ru-RU" smtClean="0"/>
              <a:pPr>
                <a:spcBef>
                  <a:spcPct val="0"/>
                </a:spcBef>
              </a:pPr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3731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1248" indent="-284119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1235" indent="-226978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599951" indent="-226978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080" indent="-226978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209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338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8467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5596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D778C952-DEC4-400E-9100-913B8A7DDB37}" type="slidenum">
              <a:rPr lang="ru-RU" altLang="ru-RU" smtClean="0">
                <a:latin typeface="Calibri" panose="020F0502020204030204" pitchFamily="34" charset="0"/>
              </a:rPr>
              <a:pPr/>
              <a:t>20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48" indent="-2841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235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1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80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09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38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67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96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FFF4EB-13F5-47D3-8B5B-C3639AF77914}" type="slidenum">
              <a:rPr lang="ru-RU" altLang="ru-RU" smtClean="0"/>
              <a:pPr>
                <a:spcBef>
                  <a:spcPct val="0"/>
                </a:spcBef>
              </a:pPr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6005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48" indent="-2841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235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1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80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09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38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67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96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D035E9-F98B-43C8-A603-10D6CA7623B1}" type="slidenum">
              <a:rPr lang="ru-RU" altLang="ru-RU" smtClean="0"/>
              <a:pPr>
                <a:spcBef>
                  <a:spcPct val="0"/>
                </a:spcBef>
              </a:pPr>
              <a:t>25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43530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1248" indent="-284119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1235" indent="-226978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599951" indent="-226978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080" indent="-226978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209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338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8467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5596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B1B53525-34A5-4C84-8558-86590B4C7524}" type="slidenum">
              <a:rPr lang="ru-RU" altLang="ru-RU" smtClean="0">
                <a:latin typeface="Calibri" panose="020F0502020204030204" pitchFamily="34" charset="0"/>
              </a:rPr>
              <a:pPr/>
              <a:t>27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8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835" indent="-285706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2822" indent="-228565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599951" indent="-228565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080" indent="-228565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209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338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8467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5596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B102DE6E-974F-4F5A-92A7-D1F2A2C8B096}" type="slidenum">
              <a:rPr lang="ru-RU" altLang="ru-RU" smtClean="0">
                <a:latin typeface="Calibri" panose="020F0502020204030204" pitchFamily="34" charset="0"/>
              </a:rPr>
              <a:pPr/>
              <a:t>32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8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9009517A-CF99-4C36-BD63-A80F37EA612D}" type="slidenum">
              <a:rPr lang="ru-RU" altLang="ru-RU" smtClean="0">
                <a:latin typeface="Calibri" panose="020F0502020204030204" pitchFamily="34" charset="0"/>
              </a:rPr>
              <a:pPr/>
              <a:t>36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6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9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0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AEEAE-9276-408F-B2F2-27A182FC5C4D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Layout" Target="../diagrams/layout3.xml"/><Relationship Id="rId7" Type="http://schemas.openxmlformats.org/officeDocument/2006/relationships/chart" Target="../charts/char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10" Type="http://schemas.openxmlformats.org/officeDocument/2006/relationships/chart" Target="../charts/chart20.xml"/><Relationship Id="rId4" Type="http://schemas.openxmlformats.org/officeDocument/2006/relationships/chart" Target="../charts/chart14.xml"/><Relationship Id="rId9" Type="http://schemas.openxmlformats.org/officeDocument/2006/relationships/chart" Target="../charts/char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bus.gov.ru/public/home.html" TargetMode="External"/><Relationship Id="rId2" Type="http://schemas.openxmlformats.org/officeDocument/2006/relationships/hyperlink" Target="http://www.government-nn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veevo.nobl.ru/" TargetMode="External"/><Relationship Id="rId4" Type="http://schemas.openxmlformats.org/officeDocument/2006/relationships/hyperlink" Target="http://www.diveevo-adm.ru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19411" y="2036391"/>
            <a:ext cx="5400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33751" y="3250938"/>
            <a:ext cx="842486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решению Совета депутатов Дивеевского муниципального округа Нижегородской области №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.12.202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бюджете Дивеевского муниципального округа Нижегородской области 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гг.»</a:t>
            </a:r>
          </a:p>
          <a:p>
            <a:pPr eaLnBrk="1" hangingPunct="1">
              <a:defRPr/>
            </a:pP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/>
          <p:cNvSpPr/>
          <p:nvPr/>
        </p:nvSpPr>
        <p:spPr>
          <a:xfrm>
            <a:off x="1571399" y="1283380"/>
            <a:ext cx="7991475" cy="863600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</a:rPr>
              <a:t>Бюджет округа составляется и утверждается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</a:rPr>
              <a:t>на 3 года и основывается на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5369" y="3474244"/>
            <a:ext cx="2115281" cy="2376488"/>
          </a:xfrm>
          <a:prstGeom prst="flowChartAlternateProcess">
            <a:avLst/>
          </a:prstGeom>
          <a:solidFill>
            <a:srgbClr val="33993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Послание Президента РФ Федеральному Собранию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008434" y="3447030"/>
            <a:ext cx="2407155" cy="2392363"/>
          </a:xfrm>
          <a:prstGeom prst="flowChartAlternateProcess">
            <a:avLst/>
          </a:prstGeom>
          <a:solidFill>
            <a:srgbClr val="33993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Прогноз социально-экономического развития Дивеевского муниципального округа на 3 года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51331" y="3474244"/>
            <a:ext cx="2482283" cy="2447925"/>
          </a:xfrm>
          <a:prstGeom prst="flowChartAlternateProcess">
            <a:avLst/>
          </a:prstGeom>
          <a:solidFill>
            <a:srgbClr val="33993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Основные направления бюджетной и налоговой политики в </a:t>
            </a:r>
            <a:r>
              <a:rPr lang="ru-RU" b="1" dirty="0" err="1"/>
              <a:t>Дивеевском</a:t>
            </a:r>
            <a:r>
              <a:rPr lang="ru-RU" b="1" dirty="0"/>
              <a:t> муниципальном округе на 3 года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9281509" y="2596243"/>
            <a:ext cx="2719990" cy="3731079"/>
          </a:xfrm>
          <a:prstGeom prst="flowChartAlternateProcess">
            <a:avLst/>
          </a:prstGeom>
          <a:solidFill>
            <a:srgbClr val="33993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Указы Президента РФ от </a:t>
            </a:r>
            <a:r>
              <a:rPr lang="ru-RU" b="1" dirty="0" smtClean="0"/>
              <a:t>07.05.2012г. № 597 </a:t>
            </a:r>
            <a:r>
              <a:rPr lang="ru-RU" sz="1400" b="1" dirty="0" smtClean="0"/>
              <a:t>«</a:t>
            </a:r>
            <a:r>
              <a:rPr lang="ru-RU" sz="1400" b="1" dirty="0"/>
              <a:t>О мероприятиях по реализации государственной социальной политики</a:t>
            </a:r>
            <a:r>
              <a:rPr lang="ru-RU" sz="1400" b="1" dirty="0" smtClean="0"/>
              <a:t>»</a:t>
            </a:r>
            <a:r>
              <a:rPr lang="ru-RU" b="1" dirty="0" smtClean="0"/>
              <a:t>, от 01.06.2012 </a:t>
            </a:r>
            <a:r>
              <a:rPr lang="ru-RU" b="1" dirty="0"/>
              <a:t>№ </a:t>
            </a:r>
            <a:r>
              <a:rPr lang="ru-RU" b="1" dirty="0" smtClean="0"/>
              <a:t>761  «</a:t>
            </a:r>
            <a:r>
              <a:rPr lang="ru-RU" sz="1400" b="1" dirty="0"/>
              <a:t>О Национальной стратегии действий в интересах детей</a:t>
            </a:r>
            <a:r>
              <a:rPr lang="ru-RU" b="1" dirty="0" smtClean="0"/>
              <a:t>» и от 12.12.2012 </a:t>
            </a:r>
            <a:r>
              <a:rPr lang="ru-RU" b="1" dirty="0"/>
              <a:t>№ </a:t>
            </a:r>
            <a:r>
              <a:rPr lang="ru-RU" b="1" dirty="0" smtClean="0"/>
              <a:t>1688 «</a:t>
            </a:r>
            <a:r>
              <a:rPr lang="ru-RU" sz="1400" b="1" dirty="0"/>
              <a:t>О некоторых мерах по реализации государственной политики в сфере защиты детей-сирот и детей, оставшихся без попечения родителей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703389" y="309563"/>
            <a:ext cx="8713787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бюджет округа 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2274082" y="4328823"/>
            <a:ext cx="978491" cy="684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386244" y="4320317"/>
            <a:ext cx="978491" cy="684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8451988" y="4320318"/>
            <a:ext cx="978491" cy="684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1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185980"/>
              </p:ext>
            </p:extLst>
          </p:nvPr>
        </p:nvGraphicFramePr>
        <p:xfrm>
          <a:off x="174171" y="1196976"/>
          <a:ext cx="11843658" cy="553402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815296"/>
                <a:gridCol w="9028362"/>
              </a:tblGrid>
              <a:tr h="3795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</a:t>
                      </a:r>
                      <a:endParaRPr lang="ru-RU" sz="1800" dirty="0"/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3" marR="91443" marT="45710" marB="45710"/>
                </a:tc>
              </a:tr>
              <a:tr h="632641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Июнь-июль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Разработка основных показателей прогноза социально-экономического развития округа</a:t>
                      </a:r>
                      <a:r>
                        <a:rPr lang="ru-RU" sz="1700" baseline="0" dirty="0" smtClean="0"/>
                        <a:t> на трехлетний период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606421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Июль-август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Определение основных параметров бюджета</a:t>
                      </a:r>
                      <a:r>
                        <a:rPr lang="ru-RU" sz="1700" baseline="0" dirty="0" smtClean="0"/>
                        <a:t> на трехлетний период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632641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Июль-сентябрь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Работа отраслевых органов исполнительной власти по подготовке обоснований бюджетных ассигнований и бюджетных заявок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504532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Август-сентябрь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Определение основных</a:t>
                      </a:r>
                      <a:r>
                        <a:rPr lang="ru-RU" sz="1700" baseline="0" dirty="0" smtClean="0"/>
                        <a:t> направлений бюджетной и налоговой политики на трехлетний период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363760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Сентябрь-ноябрь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Формирование проекта бюджета округа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581637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Ноябрь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Рассмотрение проекта бюджета округа</a:t>
                      </a:r>
                      <a:r>
                        <a:rPr lang="ru-RU" sz="1700" baseline="0" dirty="0" smtClean="0"/>
                        <a:t> Администрацией Дивеевского муниципального </a:t>
                      </a:r>
                      <a:r>
                        <a:rPr lang="ru-RU" sz="1700" dirty="0" smtClean="0"/>
                        <a:t>округа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567535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Ноябрь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Внесение проекта бюджета округа</a:t>
                      </a:r>
                      <a:r>
                        <a:rPr lang="ru-RU" sz="1700" baseline="0" dirty="0" smtClean="0"/>
                        <a:t> в Совет депутатов Дивеевского муниципального </a:t>
                      </a:r>
                      <a:r>
                        <a:rPr lang="ru-RU" sz="1700" dirty="0" smtClean="0"/>
                        <a:t>округа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632641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Декабрь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Рассмотрение проекта бюджета комитетами</a:t>
                      </a:r>
                      <a:r>
                        <a:rPr lang="ru-RU" sz="1700" baseline="0" dirty="0" smtClean="0"/>
                        <a:t> Совета депутатов Дивеевского муниципального </a:t>
                      </a:r>
                      <a:r>
                        <a:rPr lang="ru-RU" sz="1700" dirty="0" smtClean="0"/>
                        <a:t>округа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632641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Декабрь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Принятие проекта бюджета на заседание Совета депутатов</a:t>
                      </a:r>
                      <a:r>
                        <a:rPr lang="ru-RU" sz="1700" baseline="0" dirty="0" smtClean="0"/>
                        <a:t> Дивеевского муниципального округа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</a:tbl>
          </a:graphicData>
        </a:graphic>
      </p:graphicFrame>
      <p:sp>
        <p:nvSpPr>
          <p:cNvPr id="6" name="Блок-схема: альтернативный процесс 5"/>
          <p:cNvSpPr/>
          <p:nvPr/>
        </p:nvSpPr>
        <p:spPr>
          <a:xfrm>
            <a:off x="1882775" y="184151"/>
            <a:ext cx="8426450" cy="83661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происходит составление бюджета округа</a:t>
            </a:r>
          </a:p>
        </p:txBody>
      </p:sp>
    </p:spTree>
    <p:extLst>
      <p:ext uri="{BB962C8B-B14F-4D97-AF65-F5344CB8AC3E}">
        <p14:creationId xmlns:p14="http://schemas.microsoft.com/office/powerpoint/2010/main" val="34069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992314" y="1125538"/>
            <a:ext cx="8351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19022" y="2253053"/>
            <a:ext cx="3321458" cy="4303067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Налоговые доходы</a:t>
            </a:r>
          </a:p>
          <a:p>
            <a:pPr algn="ctr" eaLnBrk="1" hangingPunct="1">
              <a:defRPr/>
            </a:pPr>
            <a:endParaRPr lang="ru-RU" sz="2000" b="1" dirty="0"/>
          </a:p>
          <a:p>
            <a:pPr algn="ctr" eaLnBrk="1" hangingPunct="1">
              <a:defRPr/>
            </a:pPr>
            <a:r>
              <a:rPr lang="ru-RU" sz="2000" b="1" dirty="0"/>
              <a:t>Поступление от уплаты налогов, установленных Налоговым кодексом РФ (налог на доходы физических лиц, налог на имущество физических лиц, земельный налог, акцизы и др.)</a:t>
            </a:r>
          </a:p>
          <a:p>
            <a:pPr algn="ctr" eaLnBrk="1" hangingPunct="1">
              <a:defRPr/>
            </a:pPr>
            <a:endParaRPr lang="ru-RU" sz="1900" b="1" dirty="0"/>
          </a:p>
          <a:p>
            <a:pPr algn="ctr" eaLnBrk="1" hangingPunct="1">
              <a:defRPr/>
            </a:pPr>
            <a:endParaRPr lang="ru-RU" sz="19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362405" y="2229637"/>
            <a:ext cx="3472316" cy="432648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Неналоговые доходы</a:t>
            </a:r>
          </a:p>
          <a:p>
            <a:pPr algn="ctr" eaLnBrk="1" hangingPunct="1">
              <a:defRPr/>
            </a:pPr>
            <a:endParaRPr lang="ru-RU" sz="2000" b="1" dirty="0"/>
          </a:p>
          <a:p>
            <a:pPr algn="ctr" eaLnBrk="1" hangingPunct="1">
              <a:defRPr/>
            </a:pPr>
            <a:r>
              <a:rPr lang="ru-RU" sz="2000" b="1" dirty="0"/>
              <a:t>Поступление от пошлин и сборов, установленных законодательством РФ (доходы от использования муниципального </a:t>
            </a:r>
            <a:r>
              <a:rPr lang="ru-RU" sz="2000" b="1" dirty="0" smtClean="0"/>
              <a:t>имущества</a:t>
            </a:r>
            <a:r>
              <a:rPr lang="ru-RU" sz="2000" b="1" dirty="0" smtClean="0"/>
              <a:t>, штрафы </a:t>
            </a:r>
            <a:r>
              <a:rPr lang="ru-RU" sz="2000" b="1" dirty="0"/>
              <a:t>за нарушение законодательства и др.)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8356646" y="2229637"/>
            <a:ext cx="3437709" cy="4326483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Безвозмездные поступления</a:t>
            </a:r>
          </a:p>
          <a:p>
            <a:pPr algn="ctr" eaLnBrk="1" hangingPunct="1">
              <a:defRPr/>
            </a:pPr>
            <a:endParaRPr lang="ru-RU" sz="2000" b="1" dirty="0"/>
          </a:p>
          <a:p>
            <a:pPr algn="ctr" eaLnBrk="1" hangingPunct="1">
              <a:defRPr/>
            </a:pPr>
            <a:r>
              <a:rPr lang="ru-RU" sz="2000" b="1" dirty="0"/>
              <a:t>Поступление от других бюджетов бюджетной системы, граждан и организаций (межбюджетные трансферты в виде дотаций, субвенций, субсидий)</a:t>
            </a:r>
          </a:p>
          <a:p>
            <a:pPr algn="ctr" eaLnBrk="1" hangingPunct="1">
              <a:defRPr/>
            </a:pPr>
            <a:endParaRPr lang="ru-RU" sz="1900" b="1" dirty="0"/>
          </a:p>
          <a:p>
            <a:pPr algn="ctr" eaLnBrk="1" hangingPunct="1">
              <a:defRPr/>
            </a:pPr>
            <a:endParaRPr lang="ru-RU" sz="1900" b="1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798638" y="176213"/>
            <a:ext cx="8424862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складываются доходы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41090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311812" y="1477433"/>
            <a:ext cx="2427023" cy="237648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Налог на доходы физических лиц гл.23 Налогового кодекса РФ, ставка налога 13%, </a:t>
            </a:r>
            <a:r>
              <a:rPr lang="ru-RU" b="1" dirty="0" smtClean="0">
                <a:solidFill>
                  <a:schemeClr val="tx1"/>
                </a:solidFill>
              </a:rPr>
              <a:t>15%, 18%, 20%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22%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213600" y="1147763"/>
            <a:ext cx="4655609" cy="5614987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Налог на имущество физических лиц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Ставка налога от кадастровой стоимости объекта недвижимости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0%-кадастровая стоимость не превышает 100 тыс. руб.; 0,3</a:t>
            </a:r>
            <a:r>
              <a:rPr lang="ru-RU" b="1" dirty="0">
                <a:solidFill>
                  <a:schemeClr val="tx1"/>
                </a:solidFill>
              </a:rPr>
              <a:t>%-в отношении жилых домов и помещений, объектов незавершенного строительства, единых недвижимых комплексов, гаражей и </a:t>
            </a:r>
            <a:r>
              <a:rPr lang="ru-RU" b="1" dirty="0" err="1">
                <a:solidFill>
                  <a:schemeClr val="tx1"/>
                </a:solidFill>
              </a:rPr>
              <a:t>машино-мест</a:t>
            </a:r>
            <a:r>
              <a:rPr lang="ru-RU" b="1" dirty="0">
                <a:solidFill>
                  <a:schemeClr val="tx1"/>
                </a:solidFill>
              </a:rPr>
              <a:t>, хозяйственных строений</a:t>
            </a:r>
            <a:r>
              <a:rPr lang="en-US" b="1" dirty="0">
                <a:solidFill>
                  <a:schemeClr val="tx1"/>
                </a:solidFill>
              </a:rPr>
              <a:t>;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1,8%-</a:t>
            </a:r>
            <a:r>
              <a:rPr lang="ru-RU" b="1" dirty="0">
                <a:solidFill>
                  <a:schemeClr val="tx1"/>
                </a:solidFill>
              </a:rPr>
              <a:t>в отношении объектов налогообложения, включенных в перечень в соответствии с п.7 ст.378 Налогового кодекса РФ, </a:t>
            </a:r>
            <a:r>
              <a:rPr lang="ru-RU" b="1" dirty="0" smtClean="0">
                <a:solidFill>
                  <a:schemeClr val="tx1"/>
                </a:solidFill>
              </a:rPr>
              <a:t>2,5% </a:t>
            </a:r>
            <a:r>
              <a:rPr lang="ru-RU" b="1" dirty="0">
                <a:solidFill>
                  <a:schemeClr val="tx1"/>
                </a:solidFill>
              </a:rPr>
              <a:t>в отношении объектов налогообложения, кадастровая стоимость каждого из которых превышает </a:t>
            </a:r>
            <a:r>
              <a:rPr lang="ru-RU" b="1" dirty="0" smtClean="0">
                <a:solidFill>
                  <a:schemeClr val="tx1"/>
                </a:solidFill>
              </a:rPr>
              <a:t>300 </a:t>
            </a:r>
            <a:r>
              <a:rPr lang="ru-RU" b="1" dirty="0">
                <a:solidFill>
                  <a:schemeClr val="tx1"/>
                </a:solidFill>
              </a:rPr>
              <a:t>млн.руб.</a:t>
            </a:r>
            <a:r>
              <a:rPr lang="en-US" b="1" dirty="0">
                <a:solidFill>
                  <a:schemeClr val="tx1"/>
                </a:solidFill>
              </a:rPr>
              <a:t>;</a:t>
            </a:r>
            <a:r>
              <a:rPr lang="ru-RU" b="1" dirty="0">
                <a:solidFill>
                  <a:schemeClr val="tx1"/>
                </a:solidFill>
              </a:rPr>
              <a:t> 0,5%-в отношении прочих объектов </a:t>
            </a:r>
            <a:r>
              <a:rPr lang="ru-RU" b="1" dirty="0" smtClean="0">
                <a:solidFill>
                  <a:schemeClr val="tx1"/>
                </a:solidFill>
              </a:rPr>
              <a:t>налогообложения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01133" y="4385733"/>
            <a:ext cx="5156200" cy="2209799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Земельный налог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Ставка налога от кадастровой стоимости земельного участков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0,3</a:t>
            </a:r>
            <a:r>
              <a:rPr lang="ru-RU" b="1" dirty="0" smtClean="0">
                <a:solidFill>
                  <a:schemeClr val="tx1"/>
                </a:solidFill>
              </a:rPr>
              <a:t>%-по </a:t>
            </a:r>
            <a:r>
              <a:rPr lang="ru-RU" b="1" dirty="0">
                <a:solidFill>
                  <a:schemeClr val="tx1"/>
                </a:solidFill>
              </a:rPr>
              <a:t>участкам, занятым жилищным фондом, с/х назначения, для личного подсобного хозяйства, </a:t>
            </a:r>
            <a:r>
              <a:rPr lang="ru-RU" b="1" dirty="0" smtClean="0">
                <a:solidFill>
                  <a:schemeClr val="tx1"/>
                </a:solidFill>
              </a:rPr>
              <a:t>садоводства и огородничества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1,5%-в отношении других участков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992835" y="1477433"/>
            <a:ext cx="3611165" cy="269663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Транспортный налог гл.28 Налогового кодекса РФ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Основные </a:t>
            </a:r>
            <a:r>
              <a:rPr lang="ru-RU" b="1" dirty="0" smtClean="0">
                <a:solidFill>
                  <a:schemeClr val="tx1"/>
                </a:solidFill>
              </a:rPr>
              <a:t>ставки для легковых автомобилей:</a:t>
            </a: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до 45 л.с. – 13,5 руб.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от 45 до 100 л.с. – 22,5 руб.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от 100 до 150 л.с. – 31,5 руб.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от 150 до 200 л.с. – 45 руб.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от 200 до 250 л.с. – 75 руб.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от 250 л.с. – 150 руб.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526959" y="49213"/>
            <a:ext cx="8993080" cy="109855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налоги уплачивают жители Дивеевского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577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847851" y="260351"/>
            <a:ext cx="8569325" cy="93662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распределяются расходы бюджета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27001" y="1341438"/>
            <a:ext cx="1192953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indent="457200" algn="just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</a:p>
          <a:p>
            <a:pPr indent="457200" algn="just"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законодательно закрепленными за соответствующими уровнями бюджетов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расходов бюджета</a:t>
            </a:r>
            <a:r>
              <a:rPr lang="en-US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разделам, по ведомствам, по государственным и муниципальным программ.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997461-7D9B-45FC-A25F-02A85908BABF}" type="slidenum">
              <a:rPr lang="ru-RU" altLang="ru-RU">
                <a:solidFill>
                  <a:srgbClr val="000000"/>
                </a:solidFill>
                <a:latin typeface="Gill Sans MT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4055534" y="4400550"/>
            <a:ext cx="4153958" cy="1223963"/>
          </a:xfrm>
          <a:prstGeom prst="hexagon">
            <a:avLst/>
          </a:prstGeom>
          <a:solidFill>
            <a:srgbClr val="3E9E9C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Расходы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6731" y="3644108"/>
            <a:ext cx="3411802" cy="5762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Общегосударственные вопросы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0219" y="4292600"/>
            <a:ext cx="3448314" cy="1079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Национальная  оборона, безопасность, правоохранительная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27828" y="3568437"/>
            <a:ext cx="3205692" cy="736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219" y="6194957"/>
            <a:ext cx="3448314" cy="5762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Национальная экономика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27828" y="5761570"/>
            <a:ext cx="3281893" cy="1009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Жилищно-коммунальное хозяйство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78826" y="3728775"/>
            <a:ext cx="3576108" cy="5762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Физическая культура и спорт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07931" y="6194957"/>
            <a:ext cx="3547001" cy="5762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Социальная политика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78826" y="4477805"/>
            <a:ext cx="3576107" cy="7207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Культура и </a:t>
            </a:r>
            <a:r>
              <a:rPr lang="ru-RU" b="1" dirty="0" smtClean="0">
                <a:solidFill>
                  <a:schemeClr val="tx1"/>
                </a:solidFill>
              </a:rPr>
              <a:t>кинематография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407932" y="5336381"/>
            <a:ext cx="3547002" cy="7207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Межбюджетные трансферты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5937" y="5480844"/>
            <a:ext cx="3412596" cy="5762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Обслуживание муниципального долга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3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77800" y="1340909"/>
            <a:ext cx="11895831" cy="5406120"/>
          </a:xfrm>
        </p:spPr>
        <p:txBody>
          <a:bodyPr rtlCol="0">
            <a:normAutofit fontScale="85000" lnSpcReduction="20000"/>
          </a:bodyPr>
          <a:lstStyle/>
          <a:p>
            <a:pPr marL="0" indent="358775" algn="just">
              <a:buNone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Программный бюджет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отличается от традиционного тем,  что все или почти все расходы включены в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программы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каждая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программа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своей целью прямо увязана с тем или иным стратегическим итогом деятельности ведомства.</a:t>
            </a:r>
          </a:p>
          <a:p>
            <a:pPr marL="0" indent="358775" algn="just"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Программное бюджетирование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представляет собой  методологию планирования, исполнения и контроля за исполнением бюджета, обеспечивающую взаимосвязь процесса распределения муниципальных расходов с результатами от реализации программ, разрабатываемых на основе стратегических целей, с учетом приоритетов бюджетной политики, общественной значимости ожидаемых и конечных результатов использования бюджетных средств.</a:t>
            </a:r>
          </a:p>
          <a:p>
            <a:pPr marL="0" indent="358775">
              <a:buFont typeface="Wingdings 3" charset="2"/>
              <a:buChar char=""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>
              <a:buFont typeface="Wingdings 3" charset="2"/>
              <a:buChar char=""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>
              <a:buFont typeface="Wingdings 3" charset="2"/>
              <a:buChar char=""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>
              <a:buFont typeface="Wingdings 3" charset="2"/>
              <a:buChar char=""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 algn="just">
              <a:spcBef>
                <a:spcPts val="1200"/>
              </a:spcBef>
              <a:buNone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marL="0" indent="358775" algn="just">
              <a:spcBef>
                <a:spcPts val="1200"/>
              </a:spcBef>
              <a:buNone/>
              <a:defRPr/>
            </a:pPr>
            <a:endParaRPr lang="ru-RU" alt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 algn="just">
              <a:spcBef>
                <a:spcPts val="1200"/>
              </a:spcBef>
              <a:buNone/>
              <a:defRPr/>
            </a:pPr>
            <a:endParaRPr lang="ru-RU" alt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 algn="just">
              <a:spcBef>
                <a:spcPts val="1200"/>
              </a:spcBef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Бюджет 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округа на </a:t>
            </a: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2026 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 сформирован в программном формате на основе </a:t>
            </a: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 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муниципальных программ.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949428" y="4174992"/>
            <a:ext cx="1983846" cy="170788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>
                <a:solidFill>
                  <a:schemeClr val="tx1"/>
                </a:solidFill>
              </a:rPr>
              <a:t>Взаимосвязь бюджетных расходов с результатами реализации муниципальных программ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0159735" y="4156871"/>
            <a:ext cx="1689100" cy="166528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700" dirty="0">
                <a:solidFill>
                  <a:schemeClr val="tx1"/>
                </a:solidFill>
              </a:rPr>
              <a:t>Повышение качества бюджетного планирования и исполнения бюджета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718466" y="4290747"/>
            <a:ext cx="1676132" cy="1476376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>
                <a:solidFill>
                  <a:schemeClr val="tx1"/>
                </a:solidFill>
              </a:rPr>
              <a:t>Исполнение бюджета в программной классификации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7430821" y="4178036"/>
            <a:ext cx="2297642" cy="170180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>
                <a:solidFill>
                  <a:schemeClr val="tx1"/>
                </a:solidFill>
              </a:rPr>
              <a:t>Мониторинг показателей исполнения целевых программ, оценка эффективности бюджетных расходов</a:t>
            </a: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9619455" y="4740803"/>
            <a:ext cx="649288" cy="576263"/>
          </a:xfrm>
          <a:prstGeom prst="notchedRightArrow">
            <a:avLst/>
          </a:prstGeom>
          <a:solidFill>
            <a:srgbClr val="FF99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6897023" y="4805893"/>
            <a:ext cx="649288" cy="576263"/>
          </a:xfrm>
          <a:prstGeom prst="notchedRightArrow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4349352" y="4826530"/>
            <a:ext cx="649287" cy="576262"/>
          </a:xfrm>
          <a:prstGeom prst="notchedRightArrow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88785" y="4119167"/>
            <a:ext cx="2024587" cy="1819537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>
                <a:solidFill>
                  <a:schemeClr val="tx1"/>
                </a:solidFill>
              </a:rPr>
              <a:t>Осуществление бюджетных расходов посредством финансирования муниципальных программ</a:t>
            </a: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2138893" y="4851400"/>
            <a:ext cx="674688" cy="568325"/>
          </a:xfrm>
          <a:prstGeom prst="notchedRightArrow">
            <a:avLst/>
          </a:prstGeom>
          <a:solidFill>
            <a:srgbClr val="FFCC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057399" y="266965"/>
            <a:ext cx="8426450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</a:rPr>
              <a:t>Что такое программный бюджет</a:t>
            </a:r>
          </a:p>
        </p:txBody>
      </p:sp>
    </p:spTree>
    <p:extLst>
      <p:ext uri="{BB962C8B-B14F-4D97-AF65-F5344CB8AC3E}">
        <p14:creationId xmlns:p14="http://schemas.microsoft.com/office/powerpoint/2010/main" val="714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A537B0-55E1-4EB3-83E7-7813D1FDB0E5}" type="slidenum">
              <a:rPr lang="ru-RU" altLang="ru-RU">
                <a:solidFill>
                  <a:srgbClr val="000000"/>
                </a:solidFill>
                <a:latin typeface="Gill Sans MT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389467" y="692151"/>
            <a:ext cx="11648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средства, предоставляемые одним бюджетом бюджетной системы РФ другому бюджету бюджетной системы.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442" y="2205038"/>
            <a:ext cx="2959891" cy="1367454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Дотации (от лат. «</a:t>
            </a:r>
            <a:r>
              <a:rPr lang="en-US" sz="1600" b="1" dirty="0" err="1"/>
              <a:t>Dotatio</a:t>
            </a:r>
            <a:r>
              <a:rPr lang="ru-RU" sz="1600" b="1" dirty="0"/>
              <a:t>»</a:t>
            </a:r>
            <a:r>
              <a:rPr lang="en-US" sz="1600" b="1" dirty="0"/>
              <a:t> - </a:t>
            </a:r>
            <a:r>
              <a:rPr lang="ru-RU" sz="1600" b="1" dirty="0"/>
              <a:t>дар, пожертвование)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60799" y="2135994"/>
            <a:ext cx="3395133" cy="1323976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Предоставляются без определения конкретной цели их использования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0557" y="3645517"/>
            <a:ext cx="2956776" cy="15486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Субвенции (от лат. – «</a:t>
            </a:r>
            <a:r>
              <a:rPr lang="en-US" sz="1600" b="1" dirty="0" err="1"/>
              <a:t>Subvenire</a:t>
            </a:r>
            <a:r>
              <a:rPr lang="ru-RU" sz="1600" b="1" dirty="0"/>
              <a:t>»</a:t>
            </a:r>
            <a:r>
              <a:rPr lang="en-US" sz="1600" b="1" dirty="0"/>
              <a:t> - </a:t>
            </a:r>
            <a:r>
              <a:rPr lang="ru-RU" sz="1600" b="1" dirty="0"/>
              <a:t>приходить на помощь)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60799" y="3567299"/>
            <a:ext cx="3395133" cy="15843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Предоставляются на финансирование «переданных» другим публично-правовым образованиям полномочий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16098" y="5270413"/>
            <a:ext cx="3405452" cy="1497701"/>
          </a:xfrm>
          <a:prstGeom prst="roundRect">
            <a:avLst/>
          </a:prstGeom>
          <a:solidFill>
            <a:srgbClr val="33996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Предоставляются на условиях </a:t>
            </a:r>
            <a:r>
              <a:rPr lang="ru-RU" sz="1600" b="1" dirty="0" err="1"/>
              <a:t>софинансирования</a:t>
            </a:r>
            <a:r>
              <a:rPr lang="ru-RU" sz="1600" b="1" dirty="0"/>
              <a:t> расходов других бюджетов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860" y="5227638"/>
            <a:ext cx="2907473" cy="1563017"/>
          </a:xfrm>
          <a:prstGeom prst="roundRect">
            <a:avLst/>
          </a:prstGeom>
          <a:solidFill>
            <a:srgbClr val="33996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Субсидии ( от лат. «</a:t>
            </a:r>
            <a:r>
              <a:rPr lang="en-US" sz="1600" b="1" dirty="0" err="1"/>
              <a:t>Subsidium</a:t>
            </a:r>
            <a:r>
              <a:rPr lang="ru-RU" sz="1600" b="1" dirty="0"/>
              <a:t>»</a:t>
            </a:r>
            <a:r>
              <a:rPr lang="en-US" sz="1600" b="1" dirty="0"/>
              <a:t> - </a:t>
            </a:r>
            <a:r>
              <a:rPr lang="ru-RU" sz="1600" b="1" dirty="0"/>
              <a:t>поддержка)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7441" y="1195064"/>
            <a:ext cx="2959892" cy="86124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Виды межбюджетных трансфертов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36999" y="1215482"/>
            <a:ext cx="3242734" cy="819150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Определение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99398" y="1252639"/>
            <a:ext cx="4138574" cy="647700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Аналогия в  семейном бюджете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899399" y="2142551"/>
            <a:ext cx="4138574" cy="1223963"/>
            <a:chOff x="6600826" y="2133601"/>
            <a:chExt cx="3743325" cy="122396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600826" y="2133601"/>
              <a:ext cx="3743325" cy="1223963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700" b="1" dirty="0"/>
            </a:p>
          </p:txBody>
        </p:sp>
        <p:sp>
          <p:nvSpPr>
            <p:cNvPr id="23566" name="TextBox 43"/>
            <p:cNvSpPr txBox="1">
              <a:spLocks noChangeArrowheads="1"/>
            </p:cNvSpPr>
            <p:nvPr/>
          </p:nvSpPr>
          <p:spPr bwMode="auto">
            <a:xfrm>
              <a:off x="6743700" y="2205038"/>
              <a:ext cx="1981200" cy="107791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Вы даете своему ребенку «карманные деньги»</a:t>
              </a:r>
              <a:endParaRPr lang="ru-RU" altLang="ru-RU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23567" name="Picture 15" descr="http://polza.com/wp-content/uploads/2016/09/kak-nauchit-rebenka-cenit-de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859" y="2124534"/>
            <a:ext cx="1196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005722" y="5328252"/>
            <a:ext cx="4032250" cy="1439862"/>
          </a:xfrm>
          <a:prstGeom prst="roundRect">
            <a:avLst/>
          </a:prstGeom>
          <a:solidFill>
            <a:srgbClr val="33996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700" b="1" dirty="0"/>
          </a:p>
        </p:txBody>
      </p:sp>
      <p:grpSp>
        <p:nvGrpSpPr>
          <p:cNvPr id="23569" name="Группа 55"/>
          <p:cNvGrpSpPr>
            <a:grpSpLocks/>
          </p:cNvGrpSpPr>
          <p:nvPr/>
        </p:nvGrpSpPr>
        <p:grpSpPr bwMode="auto">
          <a:xfrm>
            <a:off x="7899398" y="3505340"/>
            <a:ext cx="4186239" cy="1585913"/>
            <a:chOff x="5076056" y="3501008"/>
            <a:chExt cx="3744416" cy="158489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076056" y="3501008"/>
              <a:ext cx="3744416" cy="158489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700" b="1" dirty="0"/>
            </a:p>
          </p:txBody>
        </p:sp>
        <p:sp>
          <p:nvSpPr>
            <p:cNvPr id="23575" name="TextBox 47"/>
            <p:cNvSpPr txBox="1">
              <a:spLocks noChangeArrowheads="1"/>
            </p:cNvSpPr>
            <p:nvPr/>
          </p:nvSpPr>
          <p:spPr bwMode="auto">
            <a:xfrm>
              <a:off x="5171158" y="3569085"/>
              <a:ext cx="2160240" cy="132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Вы даете своему ребенку деньги и посылаете его в магазин купить продукты (по списку</a:t>
              </a:r>
              <a:r>
                <a:rPr lang="ru-RU" altLang="ru-RU" sz="1600" b="1" dirty="0" smtClean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)</a:t>
              </a:r>
              <a:endParaRPr lang="ru-RU" altLang="ru-RU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pic>
          <p:nvPicPr>
            <p:cNvPr id="23576" name="Picture 17" descr="http://pokamamadoma.ru/wp-content/uploads/2017/03/%D1%80%D0%B5%D0%B1%D0%B5%D0%BD%D0%BE%D0%BA-%D0%B2-%D0%BC%D0%B0%D0%B3%D0%B0%D0%B7%D0%B8%D0%BD%D0%B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3573016"/>
              <a:ext cx="1512168" cy="135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Группа 54"/>
          <p:cNvGrpSpPr>
            <a:grpSpLocks/>
          </p:cNvGrpSpPr>
          <p:nvPr/>
        </p:nvGrpSpPr>
        <p:grpSpPr bwMode="auto">
          <a:xfrm>
            <a:off x="8083507" y="5327414"/>
            <a:ext cx="3899697" cy="1274670"/>
            <a:chOff x="5204315" y="5301208"/>
            <a:chExt cx="3721899" cy="1152128"/>
          </a:xfrm>
        </p:grpSpPr>
        <p:pic>
          <p:nvPicPr>
            <p:cNvPr id="23572" name="Picture 19" descr="https://changeonelife.ru/content/uploads/2016/10/rebenok_i_dengi_139288267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5301208"/>
              <a:ext cx="1473894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TextBox 48"/>
            <p:cNvSpPr txBox="1">
              <a:spLocks noChangeArrowheads="1"/>
            </p:cNvSpPr>
            <p:nvPr/>
          </p:nvSpPr>
          <p:spPr bwMode="auto">
            <a:xfrm>
              <a:off x="5204315" y="5474744"/>
              <a:ext cx="2498169" cy="918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Вы «добавляете» денег для того, чтобы ваш ребенок купил себе новый телефон (а остальные он накопил сам)</a:t>
              </a:r>
            </a:p>
          </p:txBody>
        </p:sp>
      </p:grpSp>
      <p:sp>
        <p:nvSpPr>
          <p:cNvPr id="25" name="Блок-схема: альтернативный процесс 24"/>
          <p:cNvSpPr/>
          <p:nvPr/>
        </p:nvSpPr>
        <p:spPr>
          <a:xfrm>
            <a:off x="1789113" y="87842"/>
            <a:ext cx="8424862" cy="62706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межбюджетные трансферты?</a:t>
            </a:r>
          </a:p>
        </p:txBody>
      </p:sp>
    </p:spTree>
    <p:extLst>
      <p:ext uri="{BB962C8B-B14F-4D97-AF65-F5344CB8AC3E}">
        <p14:creationId xmlns:p14="http://schemas.microsoft.com/office/powerpoint/2010/main" val="21470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930274" y="1169007"/>
            <a:ext cx="3523193" cy="1116993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Площадь </a:t>
            </a:r>
            <a:r>
              <a:rPr lang="ru-RU" sz="2000" b="1" dirty="0" smtClean="0">
                <a:solidFill>
                  <a:schemeClr val="bg1"/>
                </a:solidFill>
              </a:rPr>
              <a:t>земель муниципального округа – 823,84  </a:t>
            </a:r>
            <a:r>
              <a:rPr lang="ru-RU" sz="2000" b="1" dirty="0">
                <a:solidFill>
                  <a:schemeClr val="bg1"/>
                </a:solidFill>
              </a:rPr>
              <a:t>кв. км.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560734" y="1245207"/>
            <a:ext cx="3353859" cy="1040793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Численность населения </a:t>
            </a:r>
            <a:r>
              <a:rPr lang="ru-RU" sz="2000" b="1" dirty="0" smtClean="0">
                <a:solidFill>
                  <a:schemeClr val="bg1"/>
                </a:solidFill>
              </a:rPr>
              <a:t>округа  </a:t>
            </a:r>
            <a:r>
              <a:rPr lang="ru-RU" sz="2000" b="1" dirty="0">
                <a:solidFill>
                  <a:schemeClr val="bg1"/>
                </a:solidFill>
              </a:rPr>
              <a:t>-  </a:t>
            </a:r>
            <a:r>
              <a:rPr lang="ru-RU" sz="2000" b="1" dirty="0" smtClean="0">
                <a:solidFill>
                  <a:schemeClr val="bg1"/>
                </a:solidFill>
              </a:rPr>
              <a:t>14,7 </a:t>
            </a:r>
            <a:r>
              <a:rPr lang="ru-RU" sz="2000" b="1" dirty="0">
                <a:solidFill>
                  <a:schemeClr val="bg1"/>
                </a:solidFill>
              </a:rPr>
              <a:t>тыс. чел.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540934" y="2400300"/>
            <a:ext cx="8669868" cy="440055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   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Муниципальные образования </a:t>
            </a:r>
            <a:r>
              <a:rPr lang="en-US" sz="2000" b="1" dirty="0">
                <a:solidFill>
                  <a:schemeClr val="bg1"/>
                </a:solidFill>
              </a:rPr>
              <a:t>–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Учреждения органов власти </a:t>
            </a:r>
            <a:r>
              <a:rPr lang="en-US" sz="2000" b="1" dirty="0">
                <a:solidFill>
                  <a:schemeClr val="bg1"/>
                </a:solidFill>
              </a:rPr>
              <a:t>–</a:t>
            </a:r>
            <a:r>
              <a:rPr lang="ru-RU" sz="2000" b="1" dirty="0">
                <a:solidFill>
                  <a:schemeClr val="bg1"/>
                </a:solidFill>
              </a:rPr>
              <a:t> 13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Автономные учреждения – </a:t>
            </a:r>
            <a:r>
              <a:rPr lang="ru-RU" sz="2000" b="1" dirty="0" smtClean="0">
                <a:solidFill>
                  <a:schemeClr val="bg1"/>
                </a:solidFill>
              </a:rPr>
              <a:t>4, </a:t>
            </a:r>
            <a:r>
              <a:rPr lang="ru-RU" sz="2000" b="1" dirty="0">
                <a:solidFill>
                  <a:schemeClr val="bg1"/>
                </a:solidFill>
              </a:rPr>
              <a:t>в т.ч.: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 централизованная библиотечная система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  <a:endParaRPr lang="ru-RU" sz="20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 культурно-досуговое объединение;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 детская музыкальная </a:t>
            </a:r>
            <a:r>
              <a:rPr lang="ru-RU" sz="2000" dirty="0" smtClean="0">
                <a:solidFill>
                  <a:schemeClr val="bg1"/>
                </a:solidFill>
              </a:rPr>
              <a:t>школа;</a:t>
            </a:r>
          </a:p>
          <a:p>
            <a:pPr>
              <a:buFontTx/>
              <a:buChar char="-"/>
              <a:defRPr/>
            </a:pPr>
            <a:r>
              <a:rPr lang="ru-RU" sz="2000" dirty="0" err="1" smtClean="0"/>
              <a:t>Дивеевский</a:t>
            </a:r>
            <a:r>
              <a:rPr lang="ru-RU" sz="2000" dirty="0" smtClean="0"/>
              <a:t> краеведческий музей.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Казенные </a:t>
            </a:r>
            <a:r>
              <a:rPr lang="ru-RU" sz="2000" b="1" dirty="0">
                <a:solidFill>
                  <a:schemeClr val="bg1"/>
                </a:solidFill>
              </a:rPr>
              <a:t>учреждения – 2, в т.ч.: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центр хозяйственного обслуживания учреждений культуры;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</a:rPr>
              <a:t>- центр хозяйственного обслуживания.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Бюджетные учреждения  - </a:t>
            </a:r>
            <a:r>
              <a:rPr lang="ru-RU" sz="2000" b="1" dirty="0" smtClean="0">
                <a:solidFill>
                  <a:schemeClr val="bg1"/>
                </a:solidFill>
              </a:rPr>
              <a:t>17, </a:t>
            </a:r>
            <a:r>
              <a:rPr lang="ru-RU" sz="2000" b="1" dirty="0">
                <a:solidFill>
                  <a:schemeClr val="bg1"/>
                </a:solidFill>
              </a:rPr>
              <a:t>в т. ч.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ru-RU" sz="2000" b="1" dirty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 школы </a:t>
            </a:r>
            <a:r>
              <a:rPr lang="ru-RU" sz="2000" dirty="0" smtClean="0">
                <a:solidFill>
                  <a:schemeClr val="bg1"/>
                </a:solidFill>
              </a:rPr>
              <a:t>– 8, в том числе </a:t>
            </a:r>
            <a:r>
              <a:rPr lang="ru-RU" sz="2000" dirty="0">
                <a:solidFill>
                  <a:schemeClr val="bg1"/>
                </a:solidFill>
              </a:rPr>
              <a:t>филиалы школ -2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 учреждения доп.образов.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- 1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  <a:r>
              <a:rPr lang="ru-RU" sz="2000" dirty="0">
                <a:solidFill>
                  <a:schemeClr val="bg1"/>
                </a:solidFill>
              </a:rPr>
              <a:t>           -детские сады </a:t>
            </a:r>
            <a:r>
              <a:rPr lang="en-US" sz="2000" dirty="0">
                <a:solidFill>
                  <a:schemeClr val="bg1"/>
                </a:solidFill>
              </a:rPr>
              <a:t>–</a:t>
            </a:r>
            <a:r>
              <a:rPr lang="ru-RU" sz="2000" dirty="0">
                <a:solidFill>
                  <a:schemeClr val="bg1"/>
                </a:solidFill>
              </a:rPr>
              <a:t> 7.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 редакция газеты «Ударник» </a:t>
            </a:r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ru-RU" sz="2000" dirty="0">
                <a:solidFill>
                  <a:schemeClr val="bg1"/>
                </a:solidFill>
              </a:rPr>
              <a:t> 1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Char char="-"/>
              <a:defRPr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928813" y="104776"/>
            <a:ext cx="8424862" cy="95567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показатели характеризуют наш округ </a:t>
            </a:r>
          </a:p>
          <a:p>
            <a:pPr algn="ctr" eaLnBrk="1" hangingPunct="1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6589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406638" y="1321513"/>
            <a:ext cx="5268731" cy="1068130"/>
          </a:xfrm>
          <a:prstGeom prst="flowChartAlternateProcess">
            <a:avLst/>
          </a:prstGeom>
          <a:solidFill>
            <a:srgbClr val="FF33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Обеспечение поступления доходов в </a:t>
            </a:r>
            <a:r>
              <a:rPr lang="ru-RU" sz="2000" b="1" dirty="0" smtClean="0">
                <a:solidFill>
                  <a:schemeClr val="bg1"/>
                </a:solidFill>
              </a:rPr>
              <a:t>бюджет </a:t>
            </a:r>
            <a:r>
              <a:rPr lang="ru-RU" sz="2000" b="1" dirty="0">
                <a:solidFill>
                  <a:schemeClr val="bg1"/>
                </a:solidFill>
              </a:rPr>
              <a:t>округа, запланированные в бюджете </a:t>
            </a:r>
            <a:r>
              <a:rPr lang="ru-RU" sz="2000" b="1" dirty="0" smtClean="0">
                <a:solidFill>
                  <a:schemeClr val="bg1"/>
                </a:solidFill>
              </a:rPr>
              <a:t>на 2026 </a:t>
            </a:r>
            <a:r>
              <a:rPr lang="ru-RU" sz="2000" b="1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932839" y="1420495"/>
            <a:ext cx="4619081" cy="9691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Обеспечение сбалансированности и устойчивости бюджетной системы округа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21036" y="2607986"/>
            <a:ext cx="5914004" cy="1206236"/>
          </a:xfrm>
          <a:prstGeom prst="flowChartAlternateProcess">
            <a:avLst/>
          </a:prstGeom>
          <a:solidFill>
            <a:srgbClr val="FF99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Повышение эффективности расходования бюджетных средств, выявление и использование резервов для достижения планируемых результатов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474992" y="2595971"/>
            <a:ext cx="3878808" cy="1351549"/>
          </a:xfrm>
          <a:prstGeom prst="flowChartAlternateProcess">
            <a:avLst/>
          </a:prstGeom>
          <a:solidFill>
            <a:srgbClr val="3399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Повышение качества финансового контроля в управлении бюджетным процессом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78453" y="4190169"/>
            <a:ext cx="4776606" cy="1111534"/>
          </a:xfrm>
          <a:prstGeom prst="flowChartAlternateProcess">
            <a:avLst/>
          </a:prstGeom>
          <a:solidFill>
            <a:srgbClr val="33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Финансирование в полном объеме всех социально-значимых расходов, предусмотренных бюджетом </a:t>
            </a:r>
            <a:r>
              <a:rPr lang="ru-RU" sz="2000" b="1" dirty="0" smtClean="0">
                <a:solidFill>
                  <a:schemeClr val="bg1"/>
                </a:solidFill>
              </a:rPr>
              <a:t>2026 </a:t>
            </a:r>
            <a:r>
              <a:rPr lang="ru-RU" sz="2000" b="1" dirty="0">
                <a:solidFill>
                  <a:schemeClr val="bg1"/>
                </a:solidFill>
              </a:rPr>
              <a:t>года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491082" y="4278289"/>
            <a:ext cx="5502594" cy="1097246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Создание условий для исполнения органов местного самоуправления закрепленных за ними полномочий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818698" y="5664449"/>
            <a:ext cx="4288108" cy="1047092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Повышение прозрачности и открытости бюджетного процесса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31951" y="125414"/>
            <a:ext cx="8856663" cy="99853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основные направления бюджетной и налоговой политики Дивеевского муниципального округа на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</a:p>
        </p:txBody>
      </p:sp>
    </p:spTree>
    <p:extLst>
      <p:ext uri="{BB962C8B-B14F-4D97-AF65-F5344CB8AC3E}">
        <p14:creationId xmlns:p14="http://schemas.microsoft.com/office/powerpoint/2010/main" val="13321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1631950" y="115888"/>
            <a:ext cx="8985250" cy="75406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социально-экономического развития округа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849919"/>
              </p:ext>
            </p:extLst>
          </p:nvPr>
        </p:nvGraphicFramePr>
        <p:xfrm>
          <a:off x="84667" y="869948"/>
          <a:ext cx="12031132" cy="5487510"/>
        </p:xfrm>
        <a:graphic>
          <a:graphicData uri="http://schemas.openxmlformats.org/drawingml/2006/table">
            <a:tbl>
              <a:tblPr/>
              <a:tblGrid>
                <a:gridCol w="541866"/>
                <a:gridCol w="4859867"/>
                <a:gridCol w="1489166"/>
                <a:gridCol w="1228634"/>
                <a:gridCol w="1354667"/>
                <a:gridCol w="1295400"/>
                <a:gridCol w="1261532"/>
              </a:tblGrid>
              <a:tr h="697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 оценка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 прогноз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 прогноз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2028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 прогноз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007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(по полному кругу предприятий) (млн. 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4176,4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4459,3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4708,4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4982,7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74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(по крупным и средним предприятиям) (млн. 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2466,6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2657,2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2834,2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работников по территории, формирующих ФОТ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5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Фонд заработной платы, всего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Реальная заработная плата (всего по району)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прибыльных организаций по кругу крупных и средних организаций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285,300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288,300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294,300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295,400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1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6950" y="2962499"/>
            <a:ext cx="5775325" cy="555625"/>
            <a:chOff x="1248" y="1440"/>
            <a:chExt cx="3638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 flipV="1">
              <a:off x="1440" y="1784"/>
              <a:ext cx="3446" cy="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36" y="1442"/>
              <a:ext cx="31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чем основывается бюджет округа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89421" y="944281"/>
            <a:ext cx="5334000" cy="563563"/>
            <a:chOff x="1248" y="2025"/>
            <a:chExt cx="3360" cy="355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37" y="2025"/>
              <a:ext cx="28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такое «Бюджет для граждан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66458" y="1615422"/>
            <a:ext cx="3363913" cy="561975"/>
            <a:chOff x="1248" y="2636"/>
            <a:chExt cx="2119" cy="354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 flipV="1">
              <a:off x="1440" y="2966"/>
              <a:ext cx="1871" cy="2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80" y="2636"/>
              <a:ext cx="158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такое бюджет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86950" y="2297684"/>
            <a:ext cx="4143376" cy="830263"/>
            <a:chOff x="1248" y="3228"/>
            <a:chExt cx="2610" cy="523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 flipV="1">
              <a:off x="1441" y="3569"/>
              <a:ext cx="2313" cy="1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57" y="3228"/>
              <a:ext cx="210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Какие бывают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бюджеты</a:t>
              </a:r>
            </a:p>
            <a:p>
              <a:pPr algn="l"/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9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86950" y="3643146"/>
            <a:ext cx="6870701" cy="555625"/>
            <a:chOff x="1248" y="3230"/>
            <a:chExt cx="4328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 flipV="1">
              <a:off x="1440" y="3547"/>
              <a:ext cx="4043" cy="3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736" y="3230"/>
              <a:ext cx="38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происходит составление бюджета округа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286950" y="4307915"/>
            <a:ext cx="6146800" cy="555625"/>
            <a:chOff x="1248" y="2030"/>
            <a:chExt cx="3872" cy="350"/>
          </a:xfrm>
        </p:grpSpPr>
        <p:sp>
          <p:nvSpPr>
            <p:cNvPr id="35" name="Line 8"/>
            <p:cNvSpPr>
              <a:spLocks noChangeShapeType="1"/>
            </p:cNvSpPr>
            <p:nvPr/>
          </p:nvSpPr>
          <p:spPr bwMode="gray">
            <a:xfrm flipV="1">
              <a:off x="1440" y="2364"/>
              <a:ext cx="3647" cy="1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gray">
            <a:xfrm>
              <a:off x="1736" y="2049"/>
              <a:ext cx="3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чего складываются доходы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бюджета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286950" y="4973561"/>
            <a:ext cx="10347325" cy="555625"/>
            <a:chOff x="1248" y="2640"/>
            <a:chExt cx="6518" cy="350"/>
          </a:xfrm>
        </p:grpSpPr>
        <p:sp>
          <p:nvSpPr>
            <p:cNvPr id="40" name="Line 13"/>
            <p:cNvSpPr>
              <a:spLocks noChangeShapeType="1"/>
            </p:cNvSpPr>
            <p:nvPr/>
          </p:nvSpPr>
          <p:spPr bwMode="gray">
            <a:xfrm flipV="1">
              <a:off x="1440" y="2967"/>
              <a:ext cx="6187" cy="2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gray">
            <a:xfrm>
              <a:off x="1766" y="2649"/>
              <a:ext cx="60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Какие налоги уплачивают жители Дивеевского муниципального округа</a:t>
              </a: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7"/>
          <p:cNvGrpSpPr>
            <a:grpSpLocks/>
          </p:cNvGrpSpPr>
          <p:nvPr/>
        </p:nvGrpSpPr>
        <p:grpSpPr bwMode="auto">
          <a:xfrm>
            <a:off x="284420" y="5627039"/>
            <a:ext cx="6089650" cy="568326"/>
            <a:chOff x="1248" y="2022"/>
            <a:chExt cx="3836" cy="358"/>
          </a:xfrm>
        </p:grpSpPr>
        <p:sp>
          <p:nvSpPr>
            <p:cNvPr id="45" name="Line 8"/>
            <p:cNvSpPr>
              <a:spLocks noChangeShapeType="1"/>
            </p:cNvSpPr>
            <p:nvPr/>
          </p:nvSpPr>
          <p:spPr bwMode="gray">
            <a:xfrm flipV="1">
              <a:off x="1440" y="2374"/>
              <a:ext cx="3522" cy="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gray">
            <a:xfrm>
              <a:off x="1768" y="2022"/>
              <a:ext cx="33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распределяются расходы бюджета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12"/>
          <p:cNvGrpSpPr>
            <a:grpSpLocks/>
          </p:cNvGrpSpPr>
          <p:nvPr/>
        </p:nvGrpSpPr>
        <p:grpSpPr bwMode="auto">
          <a:xfrm>
            <a:off x="299408" y="6261987"/>
            <a:ext cx="5253038" cy="569913"/>
            <a:chOff x="1248" y="2640"/>
            <a:chExt cx="3309" cy="359"/>
          </a:xfrm>
        </p:grpSpPr>
        <p:sp>
          <p:nvSpPr>
            <p:cNvPr id="5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09" cy="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gray">
            <a:xfrm>
              <a:off x="1759" y="2648"/>
              <a:ext cx="27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такое программный бюджет</a:t>
              </a: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5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1657350" y="14288"/>
            <a:ext cx="8859838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chemeClr val="tx1"/>
                </a:solidFill>
              </a:rPr>
              <a:t>Динамика социально-экономического развития округа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1799" y="3612280"/>
            <a:ext cx="5494221" cy="230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719" y="1093370"/>
            <a:ext cx="4133138" cy="2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535" y="3802063"/>
            <a:ext cx="4300281" cy="222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9399" y="923782"/>
            <a:ext cx="4562619" cy="254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19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1984375" y="64559"/>
            <a:ext cx="8426450" cy="83661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</a:rPr>
              <a:t>Каковы основные параметры бюджета округа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0410825" y="810230"/>
            <a:ext cx="1487442" cy="415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9736713" y="907025"/>
            <a:ext cx="1487442" cy="415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326" y="1443326"/>
            <a:ext cx="8625465" cy="490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8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1631950" y="115888"/>
            <a:ext cx="8961438" cy="112395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</a:rPr>
              <a:t>Сколько налоговых и неналоговых доходов поступает в бюджет округа</a:t>
            </a: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9719128" y="994947"/>
            <a:ext cx="1487442" cy="415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7008" y="1474499"/>
            <a:ext cx="8251392" cy="468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86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83502"/>
              </p:ext>
            </p:extLst>
          </p:nvPr>
        </p:nvGraphicFramePr>
        <p:xfrm>
          <a:off x="244808" y="1405356"/>
          <a:ext cx="11947192" cy="5139377"/>
        </p:xfrm>
        <a:graphic>
          <a:graphicData uri="http://schemas.openxmlformats.org/drawingml/2006/table">
            <a:tbl>
              <a:tblPr bandRow="1"/>
              <a:tblGrid>
                <a:gridCol w="8866044"/>
                <a:gridCol w="3081148"/>
              </a:tblGrid>
              <a:tr h="749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и сборы, установленные законодательством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муниципального  округа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4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 от уплаты акцизов на нефтепродукты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6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Налог на доходы физических лиц (по единым нормативам)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63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Налог, взимаемый в связи с применением упрощенной системы налогообложения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8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8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52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6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45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1882775" y="188913"/>
            <a:ext cx="8426450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зачисляются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территории округа</a:t>
            </a:r>
          </a:p>
        </p:txBody>
      </p:sp>
    </p:spTree>
    <p:extLst>
      <p:ext uri="{BB962C8B-B14F-4D97-AF65-F5344CB8AC3E}">
        <p14:creationId xmlns:p14="http://schemas.microsoft.com/office/powerpoint/2010/main" val="13345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051" y="5625284"/>
            <a:ext cx="42759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/>
              <a:t>Всего </a:t>
            </a:r>
            <a:r>
              <a:rPr lang="ru-RU" sz="2400" b="1" dirty="0"/>
              <a:t>доходов</a:t>
            </a:r>
            <a:r>
              <a:rPr lang="ru-RU" sz="2600" b="1" dirty="0"/>
              <a:t> </a:t>
            </a:r>
            <a:r>
              <a:rPr lang="ru-RU" sz="2600" b="1" dirty="0" smtClean="0"/>
              <a:t>1 406 767,8</a:t>
            </a:r>
            <a:endParaRPr lang="ru-RU" sz="2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48061" y="246189"/>
            <a:ext cx="87259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поступлений сформированы доходы бюджета округа в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(тыс. руб.)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400" y="1380981"/>
            <a:ext cx="7118782" cy="421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81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10424159" y="794692"/>
            <a:ext cx="1450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919288" y="188913"/>
            <a:ext cx="8424862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Calibri" pitchFamily="34" charset="0"/>
              </a:rPr>
              <a:t>Налоговые доходы бюджета округа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4170"/>
              </p:ext>
            </p:extLst>
          </p:nvPr>
        </p:nvGraphicFramePr>
        <p:xfrm>
          <a:off x="117327" y="1288685"/>
          <a:ext cx="11906864" cy="5327478"/>
        </p:xfrm>
        <a:graphic>
          <a:graphicData uri="http://schemas.openxmlformats.org/drawingml/2006/table">
            <a:tbl>
              <a:tblPr/>
              <a:tblGrid>
                <a:gridCol w="3889079"/>
                <a:gridCol w="2327144"/>
                <a:gridCol w="1850754"/>
                <a:gridCol w="2045570"/>
                <a:gridCol w="1794317"/>
              </a:tblGrid>
              <a:tr h="661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год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2026год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902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256 278,7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272 421,4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294 953,2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319 352,0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9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17 698,7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20 260,1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27 048,2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28 126,2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Упрощенная система налогообложения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26 444,2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24 366,1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25 341,6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26 355,2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99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18,0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- 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1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48 785,2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30 123,8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31 178,1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31 739,3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5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2 161,4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386,4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401,9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418,0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 физ.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17 055,9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20 152,8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21 845,6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23 636,9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5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25 399,9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27 518,7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28 069,1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28 630,5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6 157,8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6 335,2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6 493,3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6 645,4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35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399 999,8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401 564,5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435 331,0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464 903,5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6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1919288" y="188913"/>
            <a:ext cx="8426450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Calibri" pitchFamily="34" charset="0"/>
              </a:rPr>
              <a:t>Неналоговые доходы бюджета округа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46755"/>
              </p:ext>
            </p:extLst>
          </p:nvPr>
        </p:nvGraphicFramePr>
        <p:xfrm>
          <a:off x="156467" y="1095194"/>
          <a:ext cx="11952091" cy="5629603"/>
        </p:xfrm>
        <a:graphic>
          <a:graphicData uri="http://schemas.openxmlformats.org/drawingml/2006/table">
            <a:tbl>
              <a:tblPr/>
              <a:tblGrid>
                <a:gridCol w="5086093"/>
                <a:gridCol w="1645350"/>
                <a:gridCol w="1750423"/>
                <a:gridCol w="1793965"/>
                <a:gridCol w="1676260"/>
              </a:tblGrid>
              <a:tr h="800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2028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06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получаемые в виде арендной платы за земельные участки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6 287,7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6 674,8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6 941,8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219,5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сдачи в аренду имущества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4 504,7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5 111,3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5 315,8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528,4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МУП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126,6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78,0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81,1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7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использования имущества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1 212,8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286,6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298,1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310,0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527,2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-  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4 814,0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350,0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2 444,0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541,8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приватизации имущества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3 240,0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916,0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релизации имущества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19 876,6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-  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-  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увеличение площади земельных участков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383,4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000,0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900,0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810,0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3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земельных участков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3 646,5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000,0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9 900,0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910,0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778,3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339,7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353,3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367,4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649,9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10,6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11,0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11,4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неналоговые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42 807,8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30 448,0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29 482,0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28 695,6 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10241281" y="625415"/>
            <a:ext cx="14819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0041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10276114" y="1113971"/>
            <a:ext cx="168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alt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919288" y="401638"/>
            <a:ext cx="8424862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Calibri" pitchFamily="34" charset="0"/>
              </a:rPr>
              <a:t>Безвозмездные поступления бюджета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Calibri" pitchFamily="34" charset="0"/>
              </a:rPr>
              <a:t>округа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68869"/>
              </p:ext>
            </p:extLst>
          </p:nvPr>
        </p:nvGraphicFramePr>
        <p:xfrm>
          <a:off x="168454" y="1575636"/>
          <a:ext cx="11926529" cy="4550816"/>
        </p:xfrm>
        <a:graphic>
          <a:graphicData uri="http://schemas.openxmlformats.org/drawingml/2006/table">
            <a:tbl>
              <a:tblPr/>
              <a:tblGrid>
                <a:gridCol w="2964196"/>
                <a:gridCol w="2473043"/>
                <a:gridCol w="2231922"/>
                <a:gridCol w="2074607"/>
                <a:gridCol w="2182761"/>
              </a:tblGrid>
              <a:tr h="10004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Факт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План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План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2027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План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2028года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44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231 964,4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259 685,2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216 562,9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230 620,5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451 206,2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384 567,7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538 674,2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327 613,9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384 671,1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329 095,3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330 422,2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342 322,8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87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Иные межбюджетные транферты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8 213,6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1 407,1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1 489,1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1 507,0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Возврат субвенций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-974,9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87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1 075 466,2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974 755,3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1 087 148,4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902 064,2  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1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524000" y="115889"/>
            <a:ext cx="9036050" cy="12969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Дивеевского муниципального округа 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2027-2028 годов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рублей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0344296"/>
              </p:ext>
            </p:extLst>
          </p:nvPr>
        </p:nvGraphicFramePr>
        <p:xfrm>
          <a:off x="1524000" y="1484784"/>
          <a:ext cx="90364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9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2135188" y="3542190"/>
            <a:ext cx="889087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условно утверждаемых (утвержденных) расходов в случае утверждения бюджета на очередной финансовый год и плановый период на первый год планового периода в объеме не менее 2,5 % общего объема расходов бюджета 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назначение), на второй год планового периода в объеме не менее 5 % общего объема расходов бюджета 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</a:t>
            </a: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1774826" y="188913"/>
            <a:ext cx="8785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УТВЕРЖДАЕМЫЕ РАСХОДЫ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3 СТАТЬИ 184.1 БК РФ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16961261"/>
              </p:ext>
            </p:extLst>
          </p:nvPr>
        </p:nvGraphicFramePr>
        <p:xfrm>
          <a:off x="2000421" y="1044964"/>
          <a:ext cx="8901358" cy="244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4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5194" y="1615349"/>
            <a:ext cx="8377238" cy="555625"/>
            <a:chOff x="1248" y="1440"/>
            <a:chExt cx="5277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 flipV="1">
              <a:off x="1440" y="1778"/>
              <a:ext cx="489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50" y="1440"/>
              <a:ext cx="47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Какие показатели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характеризуют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наш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округ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2026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году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79176" y="909136"/>
            <a:ext cx="6477001" cy="579438"/>
            <a:chOff x="1248" y="3214"/>
            <a:chExt cx="4080" cy="365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 flipV="1">
              <a:off x="1441" y="3552"/>
              <a:ext cx="3506" cy="2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38" y="3214"/>
              <a:ext cx="3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такое межбюджетные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трансферты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73230" y="2287701"/>
            <a:ext cx="9813926" cy="555625"/>
            <a:chOff x="1248" y="3230"/>
            <a:chExt cx="6182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 flipV="1">
              <a:off x="1440" y="3544"/>
              <a:ext cx="5755" cy="3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758" y="3230"/>
              <a:ext cx="56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Каковы основные направления бюджетной и налоговой политики 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272113" y="2945019"/>
            <a:ext cx="9576922" cy="620713"/>
            <a:chOff x="1248" y="2012"/>
            <a:chExt cx="5657" cy="391"/>
          </a:xfrm>
        </p:grpSpPr>
        <p:sp>
          <p:nvSpPr>
            <p:cNvPr id="3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5408" cy="2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gray">
            <a:xfrm>
              <a:off x="1758" y="2012"/>
              <a:ext cx="51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Динамика социально-экономического развития округа (таблица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1</a:t>
              </a:r>
              <a:r>
                <a:rPr lang="ru-RU" sz="2400" b="1" dirty="0" smtClean="0">
                  <a:solidFill>
                    <a:srgbClr val="FFFFFF"/>
                  </a:solidFill>
                </a:rPr>
                <a:t>9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282403" y="3619032"/>
            <a:ext cx="10001251" cy="569913"/>
            <a:chOff x="1248" y="2631"/>
            <a:chExt cx="6300" cy="359"/>
          </a:xfrm>
        </p:grpSpPr>
        <p:sp>
          <p:nvSpPr>
            <p:cNvPr id="40" name="Line 13"/>
            <p:cNvSpPr>
              <a:spLocks noChangeShapeType="1"/>
            </p:cNvSpPr>
            <p:nvPr/>
          </p:nvSpPr>
          <p:spPr bwMode="gray">
            <a:xfrm flipV="1">
              <a:off x="1440" y="2967"/>
              <a:ext cx="5966" cy="2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gray">
            <a:xfrm>
              <a:off x="1768" y="2631"/>
              <a:ext cx="57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Динамика социально-экономического развития округа (диаграммы)</a:t>
              </a: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17"/>
          <p:cNvGrpSpPr>
            <a:grpSpLocks/>
          </p:cNvGrpSpPr>
          <p:nvPr/>
        </p:nvGrpSpPr>
        <p:grpSpPr bwMode="auto">
          <a:xfrm>
            <a:off x="282403" y="4296441"/>
            <a:ext cx="7886702" cy="566738"/>
            <a:chOff x="1248" y="3222"/>
            <a:chExt cx="4968" cy="357"/>
          </a:xfrm>
        </p:grpSpPr>
        <p:sp>
          <p:nvSpPr>
            <p:cNvPr id="45" name="Line 18"/>
            <p:cNvSpPr>
              <a:spLocks noChangeShapeType="1"/>
            </p:cNvSpPr>
            <p:nvPr/>
          </p:nvSpPr>
          <p:spPr bwMode="gray">
            <a:xfrm flipV="1">
              <a:off x="1441" y="3564"/>
              <a:ext cx="4125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gray">
            <a:xfrm>
              <a:off x="1752" y="3222"/>
              <a:ext cx="44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Каковы основные параметры бюджета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округа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282403" y="4966780"/>
            <a:ext cx="10988676" cy="576263"/>
            <a:chOff x="1248" y="1436"/>
            <a:chExt cx="6922" cy="363"/>
          </a:xfrm>
        </p:grpSpPr>
        <p:sp>
          <p:nvSpPr>
            <p:cNvPr id="5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6730" cy="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gray">
            <a:xfrm>
              <a:off x="1736" y="1436"/>
              <a:ext cx="599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Сколько налоговых и неналоговых доходов поступает в бюджет округа</a:t>
              </a:r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22"/>
          <p:cNvGrpSpPr>
            <a:grpSpLocks/>
          </p:cNvGrpSpPr>
          <p:nvPr/>
        </p:nvGrpSpPr>
        <p:grpSpPr bwMode="auto">
          <a:xfrm>
            <a:off x="293507" y="5644350"/>
            <a:ext cx="7594600" cy="555625"/>
            <a:chOff x="1248" y="3230"/>
            <a:chExt cx="4784" cy="350"/>
          </a:xfrm>
        </p:grpSpPr>
        <p:sp>
          <p:nvSpPr>
            <p:cNvPr id="55" name="Line 23"/>
            <p:cNvSpPr>
              <a:spLocks noChangeShapeType="1"/>
            </p:cNvSpPr>
            <p:nvPr/>
          </p:nvSpPr>
          <p:spPr bwMode="gray">
            <a:xfrm flipV="1">
              <a:off x="1440" y="3565"/>
              <a:ext cx="4592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gray">
            <a:xfrm>
              <a:off x="1761" y="3240"/>
              <a:ext cx="39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зачисляются </a:t>
              </a: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налоги на территории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округа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300138" y="6264816"/>
            <a:ext cx="11070089" cy="555625"/>
            <a:chOff x="1248" y="2030"/>
            <a:chExt cx="6539" cy="350"/>
          </a:xfrm>
        </p:grpSpPr>
        <p:sp>
          <p:nvSpPr>
            <p:cNvPr id="60" name="Line 8"/>
            <p:cNvSpPr>
              <a:spLocks noChangeShapeType="1"/>
            </p:cNvSpPr>
            <p:nvPr/>
          </p:nvSpPr>
          <p:spPr bwMode="gray">
            <a:xfrm flipV="1">
              <a:off x="1440" y="2365"/>
              <a:ext cx="6347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gray">
            <a:xfrm>
              <a:off x="1725" y="2034"/>
              <a:ext cx="56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каких поступлений сформированы доходы бюджета округа в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2026 </a:t>
              </a: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</a:t>
              </a: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1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524000" y="49213"/>
            <a:ext cx="8840788" cy="7874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округа по разделам бюджетной классификации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2026-2028гг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.,тыс.руб.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742396"/>
              </p:ext>
            </p:extLst>
          </p:nvPr>
        </p:nvGraphicFramePr>
        <p:xfrm>
          <a:off x="326572" y="877434"/>
          <a:ext cx="11683091" cy="58662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58044"/>
                <a:gridCol w="2238746"/>
                <a:gridCol w="2674455"/>
                <a:gridCol w="2611846"/>
              </a:tblGrid>
              <a:tr h="1179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на 2026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на 2027год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на 2028 год</a:t>
                      </a:r>
                    </a:p>
                  </a:txBody>
                  <a:tcPr marL="9525" marR="9525" marT="9525" marB="0" anchor="ctr"/>
                </a:tc>
              </a:tr>
              <a:tr h="564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1 406 767,80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1 551 961,40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1 395 663,30</a:t>
                      </a:r>
                    </a:p>
                  </a:txBody>
                  <a:tcPr marL="9525" marR="9525" marT="9525" marB="0" anchor="ctr"/>
                </a:tc>
              </a:tr>
              <a:tr h="425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145 756,10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135 340,00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142 112,40</a:t>
                      </a:r>
                    </a:p>
                  </a:txBody>
                  <a:tcPr marL="9525" marR="9525" marT="9525" marB="0" anchor="ctr"/>
                </a:tc>
              </a:tr>
              <a:tr h="298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1 744,70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1 938,00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2 448,20</a:t>
                      </a:r>
                    </a:p>
                  </a:txBody>
                  <a:tcPr marL="9525" marR="9525" marT="9525" marB="0" anchor="ctr"/>
                </a:tc>
              </a:tr>
              <a:tr h="586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41 493,70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41 979,20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44 783,70</a:t>
                      </a:r>
                    </a:p>
                  </a:txBody>
                  <a:tcPr marL="9525" marR="9525" marT="9525" marB="0" anchor="ctr"/>
                </a:tc>
              </a:tr>
              <a:tr h="3135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147 671,30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50 676,90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55 503,60</a:t>
                      </a:r>
                    </a:p>
                  </a:txBody>
                  <a:tcPr marL="9525" marR="9525" marT="9525" marB="0" anchor="ctr"/>
                </a:tc>
              </a:tr>
              <a:tr h="3135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165 612,10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570 520,80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381 249,00</a:t>
                      </a:r>
                    </a:p>
                  </a:txBody>
                  <a:tcPr marL="9525" marR="9525" marT="9525" marB="0" anchor="ctr"/>
                </a:tc>
              </a:tr>
              <a:tr h="3135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714 326,60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546 548,40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545 653,00</a:t>
                      </a:r>
                    </a:p>
                  </a:txBody>
                  <a:tcPr marL="9525" marR="9525" marT="9525" marB="0" anchor="ctr"/>
                </a:tc>
              </a:tr>
              <a:tr h="3135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147 415,00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145 084,90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147 073,70</a:t>
                      </a:r>
                    </a:p>
                  </a:txBody>
                  <a:tcPr marL="9525" marR="9525" marT="9525" marB="0" anchor="ctr"/>
                </a:tc>
              </a:tr>
              <a:tr h="3135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34 474,60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34 431,50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32 075,00</a:t>
                      </a:r>
                    </a:p>
                  </a:txBody>
                  <a:tcPr marL="9525" marR="9525" marT="9525" marB="0" anchor="ctr"/>
                </a:tc>
              </a:tr>
              <a:tr h="3135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 и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4 561,70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4 695,30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4 841,70</a:t>
                      </a:r>
                    </a:p>
                  </a:txBody>
                  <a:tcPr marL="9525" marR="9525" marT="9525" marB="0" anchor="ctr"/>
                </a:tc>
              </a:tr>
              <a:tr h="616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3 712,00</a:t>
                      </a:r>
                    </a:p>
                  </a:txBody>
                  <a:tcPr marL="9525" marR="9525" marT="9525" marB="0" anchor="ctr"/>
                </a:tc>
              </a:tr>
              <a:tr h="3135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Условно утвержаемые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17 034,40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36 211,00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3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631951" y="44451"/>
            <a:ext cx="8785225" cy="115252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округа по разделам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664803"/>
              </p:ext>
            </p:extLst>
          </p:nvPr>
        </p:nvGraphicFramePr>
        <p:xfrm>
          <a:off x="57150" y="987878"/>
          <a:ext cx="10964636" cy="580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76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012054" y="0"/>
            <a:ext cx="10341746" cy="115252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округа по разделам и подразделам бюджетной классификации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2027-2028 годов,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031574"/>
              </p:ext>
            </p:extLst>
          </p:nvPr>
        </p:nvGraphicFramePr>
        <p:xfrm>
          <a:off x="86927" y="1090863"/>
          <a:ext cx="12028873" cy="564860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51498"/>
                <a:gridCol w="3882602"/>
                <a:gridCol w="1043952"/>
                <a:gridCol w="1022064"/>
                <a:gridCol w="1061557"/>
                <a:gridCol w="778933"/>
                <a:gridCol w="1326572"/>
                <a:gridCol w="1187648"/>
                <a:gridCol w="974047"/>
              </a:tblGrid>
              <a:tr h="78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з/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(первоначальный 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(уточненный 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первоначальному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 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</a:tr>
              <a:tr h="201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145 284,44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157 692,38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145 756,10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135 339,99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142 112,40</a:t>
                      </a:r>
                    </a:p>
                  </a:txBody>
                  <a:tcPr marL="9525" marR="9525" marT="9525" marB="0" anchor="ctr"/>
                </a:tc>
              </a:tr>
              <a:tr h="592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2 744,00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5 257,08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2 611,84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2 611,84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2 611,84</a:t>
                      </a:r>
                    </a:p>
                  </a:txBody>
                  <a:tcPr marL="9525" marR="9525" marT="9525" marB="0" anchor="ctr"/>
                </a:tc>
              </a:tr>
              <a:tr h="789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1 231,53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1 633,93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1 256,81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1 256,81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1 556,81</a:t>
                      </a:r>
                    </a:p>
                  </a:txBody>
                  <a:tcPr marL="9525" marR="9525" marT="9525" marB="0" anchor="ctr"/>
                </a:tc>
              </a:tr>
              <a:tr h="789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79 071,30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81 216,18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80 501,53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70 355,93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71 527,93</a:t>
                      </a:r>
                    </a:p>
                  </a:txBody>
                  <a:tcPr marL="9525" marR="9525" marT="9525" marB="0" anchor="ctr"/>
                </a:tc>
              </a:tr>
              <a:tr h="201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6,30</a:t>
                      </a:r>
                    </a:p>
                  </a:txBody>
                  <a:tcPr marL="9525" marR="9525" marT="9525" marB="0" anchor="ctr"/>
                </a:tc>
              </a:tr>
              <a:tr h="592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16 088,17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19 312,47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16 029,91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16 029,91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17 039,91</a:t>
                      </a:r>
                    </a:p>
                  </a:txBody>
                  <a:tcPr marL="9525" marR="9525" marT="9525" marB="0" anchor="ctr"/>
                </a:tc>
              </a:tr>
              <a:tr h="201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3 659,24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212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2 188,61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7 000,00</a:t>
                      </a:r>
                    </a:p>
                  </a:txBody>
                  <a:tcPr marL="9525" marR="9525" marT="9525" marB="0" anchor="ctr"/>
                </a:tc>
              </a:tr>
              <a:tr h="201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41 141,94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44 417,37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42 289,61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42 079,80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42 369,61</a:t>
                      </a:r>
                    </a:p>
                  </a:txBody>
                  <a:tcPr marL="9525" marR="9525" marT="9525" marB="0" anchor="ctr"/>
                </a:tc>
              </a:tr>
              <a:tr h="201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1 208,10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1 267,10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1 744,70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1 938,00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2 448,20</a:t>
                      </a:r>
                    </a:p>
                  </a:txBody>
                  <a:tcPr marL="9525" marR="9525" marT="9525" marB="0" anchor="ctr"/>
                </a:tc>
              </a:tr>
              <a:tr h="396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1 208,10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1 267,10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1 744,70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2448,20</a:t>
                      </a:r>
                    </a:p>
                  </a:txBody>
                  <a:tcPr marL="9525" marR="9525" marT="9525" marB="0" anchor="ctr"/>
                </a:tc>
              </a:tr>
              <a:tr h="4819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38 945,07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44 717,03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41 493,72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41 979,18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44 783,72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5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450512"/>
              </p:ext>
            </p:extLst>
          </p:nvPr>
        </p:nvGraphicFramePr>
        <p:xfrm>
          <a:off x="0" y="720529"/>
          <a:ext cx="12192000" cy="73471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47007"/>
                <a:gridCol w="3355522"/>
                <a:gridCol w="1445078"/>
                <a:gridCol w="1053193"/>
                <a:gridCol w="1118507"/>
                <a:gridCol w="1012372"/>
                <a:gridCol w="1298121"/>
                <a:gridCol w="1143000"/>
                <a:gridCol w="1219200"/>
              </a:tblGrid>
              <a:tr h="512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з/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(первоначальный 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(уточненный 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первоначальному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 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248678"/>
              </p:ext>
            </p:extLst>
          </p:nvPr>
        </p:nvGraphicFramePr>
        <p:xfrm>
          <a:off x="0" y="1477736"/>
          <a:ext cx="12197443" cy="529713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59422"/>
                <a:gridCol w="3343107"/>
                <a:gridCol w="1436914"/>
                <a:gridCol w="1053193"/>
                <a:gridCol w="1134835"/>
                <a:gridCol w="1004208"/>
                <a:gridCol w="1289957"/>
                <a:gridCol w="1134835"/>
                <a:gridCol w="1240972"/>
              </a:tblGrid>
              <a:tr h="432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38 825,07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44 667,21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41 423,72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41 959,18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44 783,72</a:t>
                      </a:r>
                    </a:p>
                  </a:txBody>
                  <a:tcPr marL="9525" marR="9525" marT="9525" marB="0" anchor="ctr"/>
                </a:tc>
              </a:tr>
              <a:tr h="389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25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106 128,97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114 244,49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147 671,28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50 676,91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55 503,60</a:t>
                      </a:r>
                    </a:p>
                  </a:txBody>
                  <a:tcPr marL="9525" marR="9525" marT="9525" marB="0" anchor="ctr"/>
                </a:tc>
              </a:tr>
              <a:tr h="284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Топливно-энергетический комплекс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911,79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825,00</a:t>
                      </a:r>
                    </a:p>
                  </a:txBody>
                  <a:tcPr marL="9525" marR="9525" marT="9525" marB="0" anchor="ctr"/>
                </a:tc>
              </a:tr>
              <a:tr h="204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59 828,70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57 235,39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8 218,40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8 018,40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8 064,30</a:t>
                      </a:r>
                    </a:p>
                  </a:txBody>
                  <a:tcPr marL="9525" marR="9525" marT="9525" marB="0" anchor="ctr"/>
                </a:tc>
              </a:tr>
              <a:tr h="284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7 504,92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2 833,70</a:t>
                      </a:r>
                    </a:p>
                  </a:txBody>
                  <a:tcPr marL="9525" marR="9525" marT="9525" marB="0" anchor="ctr"/>
                </a:tc>
              </a:tr>
              <a:tr h="204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26 397,50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37 207,90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123 941,48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27 048,20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28 126,20</a:t>
                      </a:r>
                    </a:p>
                  </a:txBody>
                  <a:tcPr marL="9525" marR="9525" marT="9525" marB="0" anchor="ctr"/>
                </a:tc>
              </a:tr>
              <a:tr h="30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1 069,53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925,74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1 078,76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1 102,67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2 153,76</a:t>
                      </a:r>
                    </a:p>
                  </a:txBody>
                  <a:tcPr marL="9525" marR="9525" marT="9525" marB="0" anchor="ctr"/>
                </a:tc>
              </a:tr>
              <a:tr h="3997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9 610,04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10 458,75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9 007,64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9 582,64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13 500,64</a:t>
                      </a:r>
                    </a:p>
                  </a:txBody>
                  <a:tcPr marL="9525" marR="9525" marT="9525" marB="0" anchor="ctr"/>
                </a:tc>
              </a:tr>
              <a:tr h="204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84 019,88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127 237,50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165 612,03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570 520,81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381 249,02</a:t>
                      </a:r>
                    </a:p>
                  </a:txBody>
                  <a:tcPr marL="9525" marR="9525" marT="9525" marB="0" anchor="ctr"/>
                </a:tc>
              </a:tr>
              <a:tr h="204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19 890,22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1 360,00</a:t>
                      </a:r>
                    </a:p>
                  </a:txBody>
                  <a:tcPr marL="9525" marR="9525" marT="9525" marB="0" anchor="ctr"/>
                </a:tc>
              </a:tr>
              <a:tr h="204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21 611,40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49 904,29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18 596,00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512 396,80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295 557,50</a:t>
                      </a:r>
                    </a:p>
                  </a:txBody>
                  <a:tcPr marL="9525" marR="9525" marT="9525" marB="0" anchor="ctr"/>
                </a:tc>
              </a:tr>
              <a:tr h="266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46 288,92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40 715,42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41 116,06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33 965,04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60 737,55</a:t>
                      </a:r>
                    </a:p>
                  </a:txBody>
                  <a:tcPr marL="9525" marR="9525" marT="9525" marB="0" anchor="ctr"/>
                </a:tc>
              </a:tr>
              <a:tr h="3997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15 369,56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16 727,57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105 019,97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23 593,97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23 593,97</a:t>
                      </a:r>
                    </a:p>
                  </a:txBody>
                  <a:tcPr marL="9525" marR="9525" marT="9525" marB="0" anchor="ctr"/>
                </a:tc>
              </a:tr>
              <a:tr h="204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547 286,52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927 677,88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714 326,63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546 548,45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545 652,96</a:t>
                      </a:r>
                    </a:p>
                  </a:txBody>
                  <a:tcPr marL="9525" marR="9525" marT="9525" marB="0" anchor="ctr"/>
                </a:tc>
              </a:tr>
              <a:tr h="204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126 121,48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135 658,90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131 179,07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135 314,49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127 891,77</a:t>
                      </a:r>
                    </a:p>
                  </a:txBody>
                  <a:tcPr marL="9525" marR="9525" marT="9525" marB="0" anchor="ctr"/>
                </a:tc>
              </a:tr>
              <a:tr h="284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353 219,12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718 510,69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512 312,27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338 511,58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343 584,91</a:t>
                      </a:r>
                    </a:p>
                  </a:txBody>
                  <a:tcPr marL="9525" marR="9525" marT="9525" marB="0" anchor="ctr"/>
                </a:tc>
              </a:tr>
              <a:tr h="204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35 842,97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39 614,49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40 552,98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41 865,57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41 122,97</a:t>
                      </a:r>
                    </a:p>
                  </a:txBody>
                  <a:tcPr marL="9525" marR="9525" marT="9525" marB="0" anchor="ctr"/>
                </a:tc>
              </a:tr>
              <a:tr h="284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32 102,95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33 893,80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30 282,31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30 856,81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33 053,31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95635" y="97655"/>
            <a:ext cx="8753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округа по разделам и подразделам бюджетной классификации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2027-2028 годов,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69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8083" y="99848"/>
            <a:ext cx="9055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округа по разделам и подразделам бюджетной классификации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2027-2028 годов,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36995"/>
              </p:ext>
            </p:extLst>
          </p:nvPr>
        </p:nvGraphicFramePr>
        <p:xfrm>
          <a:off x="1" y="745538"/>
          <a:ext cx="12115800" cy="73471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7476"/>
                <a:gridCol w="2730627"/>
                <a:gridCol w="1156909"/>
                <a:gridCol w="1312545"/>
                <a:gridCol w="1270477"/>
                <a:gridCol w="1169512"/>
                <a:gridCol w="1463993"/>
                <a:gridCol w="1135857"/>
                <a:gridCol w="1228404"/>
              </a:tblGrid>
              <a:tr h="7325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з/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(первоначальный 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(уточненный 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первоначальному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 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58935"/>
              </p:ext>
            </p:extLst>
          </p:nvPr>
        </p:nvGraphicFramePr>
        <p:xfrm>
          <a:off x="1" y="1518559"/>
          <a:ext cx="12123964" cy="509678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9042"/>
                <a:gridCol w="2730971"/>
                <a:gridCol w="1159329"/>
                <a:gridCol w="1306286"/>
                <a:gridCol w="1281792"/>
                <a:gridCol w="1159329"/>
                <a:gridCol w="1469571"/>
                <a:gridCol w="1134836"/>
                <a:gridCol w="1232808"/>
              </a:tblGrid>
              <a:tr h="270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119 078,12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150 781,19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147 415,02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145 084,90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147 073,72</a:t>
                      </a:r>
                    </a:p>
                  </a:txBody>
                  <a:tcPr marL="9525" marR="9525" marT="9525" marB="0" anchor="ctr"/>
                </a:tc>
              </a:tr>
              <a:tr h="199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88 571,98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116 863,26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109 755,11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107 424,99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109 323,81</a:t>
                      </a:r>
                    </a:p>
                  </a:txBody>
                  <a:tcPr marL="9525" marR="9525" marT="9525" marB="0" anchor="ctr"/>
                </a:tc>
              </a:tr>
              <a:tr h="3777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30 506,14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33 917,93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37 659,91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37 659,91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37 749,91</a:t>
                      </a:r>
                    </a:p>
                  </a:txBody>
                  <a:tcPr marL="9525" marR="9525" marT="9525" marB="0" anchor="ctr"/>
                </a:tc>
              </a:tr>
              <a:tr h="234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6 033,28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193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Амбулаторная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6 033,28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5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26 983,02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32 391,39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34 474,62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34 431,50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32 075,00</a:t>
                      </a:r>
                    </a:p>
                  </a:txBody>
                  <a:tcPr marL="9525" marR="9525" marT="9525" marB="0" anchor="ctr"/>
                </a:tc>
              </a:tr>
              <a:tr h="292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8 371,88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6 000,00</a:t>
                      </a:r>
                    </a:p>
                  </a:txBody>
                  <a:tcPr marL="9525" marR="9525" marT="9525" marB="0" anchor="ctr"/>
                </a:tc>
              </a:tr>
              <a:tr h="283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561,40</a:t>
                      </a:r>
                    </a:p>
                  </a:txBody>
                  <a:tcPr marL="9525" marR="9525" marT="9525" marB="0" anchor="ctr"/>
                </a:tc>
              </a:tr>
              <a:tr h="234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19 852,40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21 131,30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25 512,62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25 510,10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25 513,60</a:t>
                      </a:r>
                    </a:p>
                  </a:txBody>
                  <a:tcPr marL="9525" marR="9525" marT="9525" marB="0" anchor="ctr"/>
                </a:tc>
              </a:tr>
              <a:tr h="4203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2 380,77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234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5 013,88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4 774,29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4 561,70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4 695,26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4 841,70</a:t>
                      </a:r>
                    </a:p>
                  </a:txBody>
                  <a:tcPr marL="9525" marR="9525" marT="9525" marB="0" anchor="ctr"/>
                </a:tc>
              </a:tr>
              <a:tr h="234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5 013,88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4 774,29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4 561,70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4 695,26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4 841,70</a:t>
                      </a:r>
                    </a:p>
                  </a:txBody>
                  <a:tcPr marL="9525" marR="9525" marT="9525" marB="0" anchor="ctr"/>
                </a:tc>
              </a:tr>
              <a:tr h="286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3 930,90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4 481,28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3 712,00</a:t>
                      </a:r>
                    </a:p>
                  </a:txBody>
                  <a:tcPr marL="9525" marR="9525" marT="9525" marB="0" anchor="ctr"/>
                </a:tc>
              </a:tr>
              <a:tr h="302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3 930,90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4 481,28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3 712,00</a:t>
                      </a:r>
                    </a:p>
                  </a:txBody>
                  <a:tcPr marL="9525" marR="9525" marT="9525" marB="0" anchor="ctr"/>
                </a:tc>
              </a:tr>
              <a:tr h="422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501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28332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1 077 881,20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1 571 299,93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1 406 767,80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1 534 927,00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1 359 452,32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3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524001" y="93663"/>
            <a:ext cx="8964613" cy="8874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бюджета муниципального округа 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годы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631950" y="1124744"/>
          <a:ext cx="820846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5620905" y="2521743"/>
            <a:ext cx="1211695" cy="5216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6" name="Овал 5"/>
          <p:cNvSpPr/>
          <p:nvPr/>
        </p:nvSpPr>
        <p:spPr>
          <a:xfrm>
            <a:off x="9283114" y="2494169"/>
            <a:ext cx="1205500" cy="647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049462" y="2564283"/>
            <a:ext cx="1081088" cy="43656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62125" y="6224588"/>
            <a:ext cx="2736850" cy="215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Программные расходы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6388" y="6088064"/>
            <a:ext cx="3435350" cy="5159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</a:rPr>
              <a:t>Непрограммные расходы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9388" y="5365750"/>
            <a:ext cx="2579688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1 274 771,93тыс.рублей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1" y="5666847"/>
            <a:ext cx="242411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131 995,87тыс.рублей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338" y="5316539"/>
            <a:ext cx="2640011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1 411 448,35тыс.рублей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18516" y="5638346"/>
            <a:ext cx="2446337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123 478,65тыс.рублей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88923" y="5300209"/>
            <a:ext cx="2663491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1 235 343,05тыс.рублей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95058" y="5609546"/>
            <a:ext cx="2386301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124 109,27тыс.рублей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520291"/>
              </p:ext>
            </p:extLst>
          </p:nvPr>
        </p:nvGraphicFramePr>
        <p:xfrm>
          <a:off x="201386" y="2678565"/>
          <a:ext cx="4572000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02508"/>
              </p:ext>
            </p:extLst>
          </p:nvPr>
        </p:nvGraphicFramePr>
        <p:xfrm>
          <a:off x="3932464" y="26942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19878"/>
              </p:ext>
            </p:extLst>
          </p:nvPr>
        </p:nvGraphicFramePr>
        <p:xfrm>
          <a:off x="7620000" y="26615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116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817015" y="83185"/>
            <a:ext cx="10413506" cy="60368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округа в разрезе муниципальных программ,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324930"/>
              </p:ext>
            </p:extLst>
          </p:nvPr>
        </p:nvGraphicFramePr>
        <p:xfrm>
          <a:off x="97971" y="783770"/>
          <a:ext cx="12009665" cy="601707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525325"/>
                <a:gridCol w="1882659"/>
                <a:gridCol w="1327122"/>
                <a:gridCol w="1064782"/>
                <a:gridCol w="1527730"/>
                <a:gridCol w="1682047"/>
              </a:tblGrid>
              <a:tr h="378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уровню 2025 года, 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3814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Обеспечение населения качественными услугами в сфере ЖКХ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46 981,82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19 046,00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518 798,00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315 257,50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228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комфортной городской среды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7 117,00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87 343,70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1227,3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5 376,30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5 434,80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228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системы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44 212,76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128 591,48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290,8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31 148,20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30 959,90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228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образования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904 480,55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692 084,90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523 087,08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523 027,63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228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физического культуры и спорта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5 962,49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5 421,56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5 555,12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5 361,56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228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Управление муниципальными финансами 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27 147,21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17 615,47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17 615,47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22 615,47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228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культуры  и спорта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177 105,76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173 432,90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172 326,82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173 521,60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228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предпринимательства и туризма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1 907,00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1 557,00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81,6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1 507,00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3783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Информационное общество и внедрение современных информационных технологий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6 715,35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5 112,00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3 812,00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3 912,00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228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Управление муниципальным имуществом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2 714,23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1995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Обеспечением жильем молодых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82,22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228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Социальная поддержка граждан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27 636,83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32 169,80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32 129,20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29 769,20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228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Развитие агропромышленного комплекса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61 363,80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8 218,40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8 018,40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8 064,30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6337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Защита населения и территорий от чрезвычайных ситуаций и обеспечение пожарной  безопасности и безопасности людей на водных объектах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45 246,91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42 402,48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42 961,85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46 737,48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3783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общественного порядка и противодействия преступности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228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муниципальной службы 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228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территорий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55 170,08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59 614,02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46 953,21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60 518,41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228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общественного здоровья 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463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на территории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Дивеевского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Нижегородской области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18 526,77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  <a:tr h="228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1 432 344,01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1 274 771,93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1 411 448,35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1 235 343,05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2" marR="4212" marT="421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2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1343025" y="-26988"/>
            <a:ext cx="8845550" cy="79216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образования Дивеевского муниципального округа Нижегородской области»</a:t>
            </a:r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8578682" y="2387287"/>
            <a:ext cx="35371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Дивеевского округа от 07.06.2021г.№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771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8116095" y="3763045"/>
            <a:ext cx="426242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Дивеевского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округа, ожиданиям общества и каждого гражданина.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83076" y="806450"/>
            <a:ext cx="10005133" cy="36671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муниципальной программе осуществляют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083076" y="1241940"/>
            <a:ext cx="2058988" cy="92551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655419" y="1245301"/>
            <a:ext cx="2057400" cy="925513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детских садов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057107" y="1207225"/>
            <a:ext cx="2058988" cy="92551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учреждение дополнительного образования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8609013" y="1152526"/>
            <a:ext cx="2058987" cy="92551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бухгалтерия</a:t>
            </a:r>
          </a:p>
        </p:txBody>
      </p:sp>
      <p:pic>
        <p:nvPicPr>
          <p:cNvPr id="19468" name="Picture 6" descr="https://generalexpo.ru/common/upload/obrazovan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1" y="18891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3138" y="5273676"/>
            <a:ext cx="4614862" cy="963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50851"/>
              </p:ext>
            </p:extLst>
          </p:nvPr>
        </p:nvGraphicFramePr>
        <p:xfrm>
          <a:off x="106133" y="2400980"/>
          <a:ext cx="7119259" cy="417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036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524000" y="115888"/>
            <a:ext cx="8953500" cy="79216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образования Дивеевского муниципального  округа Нижегородской области»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69507" y="866189"/>
            <a:ext cx="9207993" cy="365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расходов по подпрограммам,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952500" y="1415257"/>
            <a:ext cx="4303713" cy="649288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"Развитие общего образования "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952500" y="2162969"/>
            <a:ext cx="4289425" cy="649288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дополнительного образования и воспитания детей и молодежи»</a:t>
            </a: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958055" y="2891234"/>
            <a:ext cx="4278313" cy="849313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«Патриотическое воспитание и подготовка граждан в Дивеевском муниципальном округе к военной службе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950911" y="3830528"/>
            <a:ext cx="4292600" cy="806450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«Ресурсное обеспечение сферы образования в Дивеевском муниципальном округе»</a:t>
            </a: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946146" y="4762611"/>
            <a:ext cx="4276725" cy="849312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«Социально-правовая защита детей в Дивеевском муниципальном округе»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954084" y="5685236"/>
            <a:ext cx="4260850" cy="649287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реализации муниципальной программы»</a:t>
            </a: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982661" y="6416676"/>
            <a:ext cx="4297362" cy="379412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по программе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34974" y="1582739"/>
            <a:ext cx="5557421" cy="51593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461 186,68         465 780,16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463 152,18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57880" y="2254025"/>
            <a:ext cx="5557421" cy="5302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19 756,15           19 896,71         21 966,54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34973" y="2941638"/>
            <a:ext cx="5619567" cy="6715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668,0              668,0             668,0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87561" y="3945395"/>
            <a:ext cx="5619567" cy="56038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88 719,86           14 988,0         15 411,7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03900" y="4918186"/>
            <a:ext cx="5619567" cy="53816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1 414,9              1 414,9            1 414,9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34973" y="5672825"/>
            <a:ext cx="5619567" cy="42703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20 339,31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20 339,31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20 414,31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34973" y="6338888"/>
            <a:ext cx="5619567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692 084,9          523 087,08      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523 027,63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64538" y="1601788"/>
            <a:ext cx="1765300" cy="176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90542" y="1307704"/>
            <a:ext cx="865188" cy="17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081883" y="1307704"/>
            <a:ext cx="863600" cy="176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698038" y="1307703"/>
            <a:ext cx="863600" cy="17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5896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6424" y="0"/>
            <a:ext cx="978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50470"/>
              </p:ext>
            </p:extLst>
          </p:nvPr>
        </p:nvGraphicFramePr>
        <p:xfrm>
          <a:off x="89806" y="889907"/>
          <a:ext cx="11985172" cy="58266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7422"/>
                <a:gridCol w="8400522"/>
                <a:gridCol w="539719"/>
                <a:gridCol w="586353"/>
                <a:gridCol w="631414"/>
                <a:gridCol w="709009"/>
                <a:gridCol w="650733"/>
              </a:tblGrid>
              <a:tr h="550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индикатора/ непосредственного результата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</a:tr>
              <a:tr h="22229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«Развитие общего образования»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среднего балла единого государственного экзамена (в расчете на 1 предмет) в 10% ОБОО с лучшими результатами единого государственного экзамена к среднему баллу единого государственного экзамена (в расчете на 1 предмет) в 10% ОБОО с худшими результатами единого государственного экзамена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обучающихся государственных (муниципальных) ОБОО, которым предоставлена возможность обучаться в соответствии с основными современными требованиями, в общей численности обучающихся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3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обучающихся по программам общего образования, участвующих в олимпиадах и конкурсах различного уровня, в общей численности обучающихся по программам общего образования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ОБОО, в которых создана универсальная безбарьерная среда, позволяющая обеспечить совместное обучение инвалидов и лиц, не имеющих нарушений развития, в общем количестве ОБОО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получающих образовательные услуги в форме дистанционного обучения, от общего количества детей - инвалидов, которым это показано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 инвалидов школьного возраста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5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имеющих право на получение дополнительного образования в рамках системы персонифицированного финансирования в общей численности детей в возрасте от 5 до 18 лет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от общей численности детей-инвалидов данного возраста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3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выпускников-инвалидов 9 и 11 классов, охваченных профориентационной работой, в общей численности выпускников-инвалидов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дошкольных образовательных организаций, в которых создана универсальная безбарьерная среда для инклюзивного образования детей-инвалидов, в общем количестве дошкольных образовательных организаций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общеобразовательных организаций, в которых создана универсальная безбарьерная средняя для инклюзивного образования детей-инвалидов, в общем количестве общеобразовательных организаций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80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«Развитие дополнительного образования и воспитания детей и молодежи»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в возрасте 5-18 лет дополнительными образовательными программами (удельный вес численности детей, получающих услуги дополнительного образования, в общей численности детей в возрасте 5-18 лет)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9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организованными формами отдыха и оздоровления детей школьного возраста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2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265715" y="936462"/>
            <a:ext cx="5943601" cy="555626"/>
            <a:chOff x="1248" y="2640"/>
            <a:chExt cx="3744" cy="350"/>
          </a:xfrm>
        </p:grpSpPr>
        <p:sp>
          <p:nvSpPr>
            <p:cNvPr id="40" name="Line 13"/>
            <p:cNvSpPr>
              <a:spLocks noChangeShapeType="1"/>
            </p:cNvSpPr>
            <p:nvPr/>
          </p:nvSpPr>
          <p:spPr bwMode="gray">
            <a:xfrm flipV="1">
              <a:off x="1440" y="2977"/>
              <a:ext cx="3552" cy="1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gray">
            <a:xfrm>
              <a:off x="1737" y="2651"/>
              <a:ext cx="30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 бюджета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округа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2</a:t>
              </a:r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17"/>
          <p:cNvGrpSpPr>
            <a:grpSpLocks/>
          </p:cNvGrpSpPr>
          <p:nvPr/>
        </p:nvGrpSpPr>
        <p:grpSpPr bwMode="auto">
          <a:xfrm>
            <a:off x="269343" y="1600431"/>
            <a:ext cx="6432551" cy="565150"/>
            <a:chOff x="1248" y="3223"/>
            <a:chExt cx="4052" cy="356"/>
          </a:xfrm>
        </p:grpSpPr>
        <p:sp>
          <p:nvSpPr>
            <p:cNvPr id="45" name="Line 18"/>
            <p:cNvSpPr>
              <a:spLocks noChangeShapeType="1"/>
            </p:cNvSpPr>
            <p:nvPr/>
          </p:nvSpPr>
          <p:spPr bwMode="gray">
            <a:xfrm flipV="1">
              <a:off x="1441" y="3546"/>
              <a:ext cx="3744" cy="3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gray">
            <a:xfrm>
              <a:off x="1710" y="3223"/>
              <a:ext cx="3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 бюджета округа</a:t>
              </a: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290165" y="2293443"/>
            <a:ext cx="7310438" cy="555625"/>
            <a:chOff x="1248" y="1440"/>
            <a:chExt cx="4605" cy="350"/>
          </a:xfrm>
        </p:grpSpPr>
        <p:sp>
          <p:nvSpPr>
            <p:cNvPr id="50" name="Line 3"/>
            <p:cNvSpPr>
              <a:spLocks noChangeShapeType="1"/>
            </p:cNvSpPr>
            <p:nvPr/>
          </p:nvSpPr>
          <p:spPr bwMode="gray">
            <a:xfrm flipV="1">
              <a:off x="1440" y="1781"/>
              <a:ext cx="4413" cy="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gray">
            <a:xfrm>
              <a:off x="1723" y="1446"/>
              <a:ext cx="38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 бюджета округа</a:t>
              </a:r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22"/>
          <p:cNvGrpSpPr>
            <a:grpSpLocks/>
          </p:cNvGrpSpPr>
          <p:nvPr/>
        </p:nvGrpSpPr>
        <p:grpSpPr bwMode="auto">
          <a:xfrm>
            <a:off x="235992" y="4223777"/>
            <a:ext cx="11955826" cy="568325"/>
            <a:chOff x="1228" y="3230"/>
            <a:chExt cx="8045" cy="358"/>
          </a:xfrm>
        </p:grpSpPr>
        <p:sp>
          <p:nvSpPr>
            <p:cNvPr id="5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7651" cy="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gray">
            <a:xfrm>
              <a:off x="1736" y="3234"/>
              <a:ext cx="75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бюджета муниципального округа по разделам бюджетной классификации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gray">
            <a:xfrm>
              <a:off x="1228" y="3238"/>
              <a:ext cx="5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30-31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263541" y="2963662"/>
            <a:ext cx="8205348" cy="500068"/>
            <a:chOff x="1248" y="2030"/>
            <a:chExt cx="5713" cy="359"/>
          </a:xfrm>
        </p:grpSpPr>
        <p:sp>
          <p:nvSpPr>
            <p:cNvPr id="6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5432" cy="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gray">
            <a:xfrm>
              <a:off x="1785" y="2047"/>
              <a:ext cx="5176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бюджета Дивеевского муниципального округа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4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9" name="Group 12"/>
          <p:cNvGrpSpPr>
            <a:grpSpLocks/>
          </p:cNvGrpSpPr>
          <p:nvPr/>
        </p:nvGrpSpPr>
        <p:grpSpPr bwMode="auto">
          <a:xfrm>
            <a:off x="272266" y="3564730"/>
            <a:ext cx="5135448" cy="555626"/>
            <a:chOff x="1248" y="2640"/>
            <a:chExt cx="3299" cy="350"/>
          </a:xfrm>
        </p:grpSpPr>
        <p:sp>
          <p:nvSpPr>
            <p:cNvPr id="70" name="Line 13"/>
            <p:cNvSpPr>
              <a:spLocks noChangeShapeType="1"/>
            </p:cNvSpPr>
            <p:nvPr/>
          </p:nvSpPr>
          <p:spPr bwMode="gray">
            <a:xfrm flipV="1">
              <a:off x="1440" y="2986"/>
              <a:ext cx="3060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gray">
            <a:xfrm>
              <a:off x="1717" y="2646"/>
              <a:ext cx="28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Условно утверждаемые расходы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2</a:t>
              </a:r>
              <a:r>
                <a:rPr lang="ru-RU" sz="2400" b="1" dirty="0" smtClean="0">
                  <a:solidFill>
                    <a:srgbClr val="FFFFFF"/>
                  </a:solidFill>
                </a:rPr>
                <a:t>9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222719" y="4893678"/>
            <a:ext cx="10152067" cy="555625"/>
            <a:chOff x="1220" y="2030"/>
            <a:chExt cx="6395" cy="350"/>
          </a:xfrm>
        </p:grpSpPr>
        <p:sp>
          <p:nvSpPr>
            <p:cNvPr id="35" name="Line 8"/>
            <p:cNvSpPr>
              <a:spLocks noChangeShapeType="1"/>
            </p:cNvSpPr>
            <p:nvPr/>
          </p:nvSpPr>
          <p:spPr bwMode="gray">
            <a:xfrm flipV="1">
              <a:off x="1440" y="2342"/>
              <a:ext cx="6136" cy="3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gray">
            <a:xfrm>
              <a:off x="1722" y="2049"/>
              <a:ext cx="58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бюджета муниципального округа по разделам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подразделам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gray">
            <a:xfrm>
              <a:off x="1220" y="2033"/>
              <a:ext cx="4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32-34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4" name="Group 12"/>
          <p:cNvGrpSpPr>
            <a:grpSpLocks/>
          </p:cNvGrpSpPr>
          <p:nvPr/>
        </p:nvGrpSpPr>
        <p:grpSpPr bwMode="auto">
          <a:xfrm>
            <a:off x="265714" y="5517308"/>
            <a:ext cx="6461125" cy="584201"/>
            <a:chOff x="1248" y="2627"/>
            <a:chExt cx="4070" cy="368"/>
          </a:xfrm>
        </p:grpSpPr>
        <p:sp>
          <p:nvSpPr>
            <p:cNvPr id="6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801" cy="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gray">
            <a:xfrm>
              <a:off x="1737" y="2627"/>
              <a:ext cx="35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Программные и непрограммные расходы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4" name="Group 17"/>
          <p:cNvGrpSpPr>
            <a:grpSpLocks/>
          </p:cNvGrpSpPr>
          <p:nvPr/>
        </p:nvGrpSpPr>
        <p:grpSpPr bwMode="auto">
          <a:xfrm>
            <a:off x="265714" y="6204694"/>
            <a:ext cx="7861301" cy="554039"/>
            <a:chOff x="1248" y="3230"/>
            <a:chExt cx="4952" cy="349"/>
          </a:xfrm>
        </p:grpSpPr>
        <p:sp>
          <p:nvSpPr>
            <p:cNvPr id="75" name="Line 18"/>
            <p:cNvSpPr>
              <a:spLocks noChangeShapeType="1"/>
            </p:cNvSpPr>
            <p:nvPr/>
          </p:nvSpPr>
          <p:spPr bwMode="gray">
            <a:xfrm flipV="1">
              <a:off x="1441" y="3564"/>
              <a:ext cx="4125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gray">
            <a:xfrm>
              <a:off x="1736" y="3244"/>
              <a:ext cx="44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в разрезе муниципальных программ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6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6424" y="0"/>
            <a:ext cx="978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12208"/>
              </p:ext>
            </p:extLst>
          </p:nvPr>
        </p:nvGraphicFramePr>
        <p:xfrm>
          <a:off x="57152" y="791935"/>
          <a:ext cx="12074978" cy="595325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0924"/>
                <a:gridCol w="8463468"/>
                <a:gridCol w="543763"/>
                <a:gridCol w="590747"/>
                <a:gridCol w="636145"/>
                <a:gridCol w="714322"/>
                <a:gridCol w="655609"/>
              </a:tblGrid>
              <a:tr h="410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п/п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индикатора/ непосредственного результата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</a:tr>
              <a:tr h="20133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 «Развитие системы оценки качества образования и информационной прозрачности системы образования»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16.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числа ОО, в которых созданы органы коллегиального управления с участием общественности (родители, работодатели), в общем числе ОО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числа ОО, обеспечивающих предоставление нормативно закрепленного перечня сведений о своей деятельности на официальных сайтах, в общем числе ОО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077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 «Патриотическое воспитание и подготовка граждан в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Дивеевском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 к военной службе»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принявших участие в областных мероприятиях патриотической направленности, в общем количестве граждан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7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допризывной молодежи, повысившей качественный уровень своей подготовки к службе в рядах Вооруженных Сил Российской Федерации через участие в областных соревнованиях военно-патриотического профиля, в общем количестве молодежи призывного возраста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9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руководителей государственных (муниципальных) ДОО, ОБОО и организаций дополнительного образования, прошедших в течение последних трех лет повышение квалификации или профессиональную переподготовку, в общей численности руководителей ДОО, ОБОО и организаций дополнительного образования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 с высшей квалификационной категорией в общей численности аттестованных педагогических работников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аттестованных руководящих и педагогических работников в общей численности руководящих и педагогических работников, подлежащих аттестации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среднемесячной заработной платы педагогических работников муниципальных ДОО к среднемесячной заработной плате в общем образовании Нижегородской области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8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ОБОО к средней заработной плате в Нижегородской области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8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среднемесячной заработной платы педагогов муниципальных организаций ДОД к среднемесячной заработной плате в Нижегородской области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446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6 «Социально-правовая защита детей в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Дивеевском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воспитывающихся в семьях граждан, в общей численности детей-сирот и детей, оставшихся без попечения родителей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в общем количестве детей от 0 до 18 лет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16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7 «Обеспечение реализации муниципальной программы»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числа электронных инструктивно - методических ресурсов, разработанных в рамках Программы, к которым предоставлен доступ в сети Интернет, в общем числе электронных инструктивно - методических ресурсов, разработанных в рамках Программы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9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6424" y="0"/>
            <a:ext cx="978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58839"/>
              </p:ext>
            </p:extLst>
          </p:nvPr>
        </p:nvGraphicFramePr>
        <p:xfrm>
          <a:off x="0" y="898071"/>
          <a:ext cx="12074978" cy="580730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0924"/>
                <a:gridCol w="8463468"/>
                <a:gridCol w="543763"/>
                <a:gridCol w="590747"/>
                <a:gridCol w="636145"/>
                <a:gridCol w="714322"/>
                <a:gridCol w="655609"/>
              </a:tblGrid>
              <a:tr h="555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индикатора/ непосредственного результата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</a:tr>
              <a:tr h="20133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Непосредственные результаты реализации Программы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71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«Развитие общего образования»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дошкольным образованием от 1 года до 7 лет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0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учеников в муниципальных ОБОО, приходящихся на одного учителя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8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по программам общего образования, участвующих в олимпиадах и конкурсах различного уровня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227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«Развитие дополнительного образования и воспитания детей и молодежи»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 в системе дополнительного образования детей и воспитания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отдохнувших в организациях отдыха и оздоровления детей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01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 «Развитие системы оценки качества образования и информационной прозрачности системы образования»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уровней общего образования, на которых реализуются механизмы внешней оценки качества образования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384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 «Патриотическое воспитание и подготовка граждан в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Дивеевском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 к военной службе»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Дивеевского муниципального округа, вовлеченного в проведение культурно-патриотических мероприятий и участие в них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специалистов, курирующих вопросы в сфере патриотического воспитания, прошедших курсы повышения квалификации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детей, охваченных программами дополнительного образования патриотической направленности (в том числе военно-прикладного характера)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общественных объединений военно - патриотической направленности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806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 «Ресурсное обеспечение сферы образования в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Дивеевском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одного работающего по отрасли "Образование"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8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учителей в возрасте до 30 лет включительно в ОБОО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8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педагогов дополнительного образования в возрасте до 30 лет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6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6424" y="220436"/>
            <a:ext cx="978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51748"/>
              </p:ext>
            </p:extLst>
          </p:nvPr>
        </p:nvGraphicFramePr>
        <p:xfrm>
          <a:off x="65313" y="1434733"/>
          <a:ext cx="12009665" cy="25201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8377"/>
                <a:gridCol w="8417689"/>
                <a:gridCol w="540822"/>
                <a:gridCol w="587552"/>
                <a:gridCol w="632704"/>
                <a:gridCol w="710458"/>
                <a:gridCol w="652063"/>
              </a:tblGrid>
              <a:tr h="544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индикатора/ непосредственного результата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</a:tr>
              <a:tr h="46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руководящих и педагогических работников муниципальных ДОО, ОБОО и организаций дополнительного образования, прошедших в течение последних трех лет повышение квалификации или профессиональную переподготовку, в общей численности руководителей ДОО, ОБОО и организаций дополнительного образования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3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Ежегодное обновление автобусного парка муниципальных ОО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8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объектов образования после строительства и реконструкции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275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6 «Социально-правовая защита детей в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Дивеевском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численности детей, воспитывающихся в учреждениях для детей-сирот и детей, оставшихся без попечения родителей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16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7 «Обеспечение реализации муниципальной программы»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мероприятий муниципального уровня по распространению результатов Программы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1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1847850" y="107950"/>
            <a:ext cx="8280400" cy="71913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 и туризма  Дивеевского муниципального округа Нижегородской области»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208817" y="2686688"/>
            <a:ext cx="44079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Дивеевского округа от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01.02.2023г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127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3165474" y="4487431"/>
            <a:ext cx="3178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культурных потребностей граждан Дивеевского муниципального округа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7768" y="766194"/>
            <a:ext cx="10200442" cy="3667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муниципальной программе осуществляют: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086938" y="1090725"/>
            <a:ext cx="2060575" cy="1520825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МАУК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централизованная библиотечная система»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9479135" y="970752"/>
            <a:ext cx="1868487" cy="1585913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«Центр Хозяйственного Обслуживания учреждений культуры»</a:t>
            </a:r>
          </a:p>
        </p:txBody>
      </p:sp>
      <p:pic>
        <p:nvPicPr>
          <p:cNvPr id="22544" name="Picture 16" descr="https://sun9-47.userapi.com/sun9-34/impf/QObDiVjdmdwppLPb2RWJcw5maHPCBHXkThwDcg/NALi4euuASU.jpg?size=2560x1707&amp;quality=96&amp;sign=b0b14a275652264ccce296300d16770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3900347"/>
            <a:ext cx="3191760" cy="2128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612027" y="1092994"/>
            <a:ext cx="1893888" cy="1601787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МАУДО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Дивеевская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музыкальная школа»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771355" y="1120349"/>
            <a:ext cx="1968500" cy="1565275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МАУК «Культурно-досуговое объединение»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7335191" y="1038707"/>
            <a:ext cx="1968500" cy="1565275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МАУК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Дивеевский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краеведческий музей»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708177"/>
              </p:ext>
            </p:extLst>
          </p:nvPr>
        </p:nvGraphicFramePr>
        <p:xfrm>
          <a:off x="7016242" y="2694781"/>
          <a:ext cx="4925785" cy="394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050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524001" y="66675"/>
            <a:ext cx="8964613" cy="71913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 и туризма Дивеевского муниципального округа Нижегородской области»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0876" y="714971"/>
            <a:ext cx="8158163" cy="365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расходов по подпрограммам,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253093" y="1174752"/>
            <a:ext cx="5331277" cy="841827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"Модернизация материально-технической базы муниципальных учреждений культуры Дивеевского муниципального округа"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253094" y="2086238"/>
            <a:ext cx="5338958" cy="679804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"Развитие библиотечного дела в Дивеевском муниципальном округе"</a:t>
            </a: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44929" y="2860031"/>
            <a:ext cx="5328980" cy="454669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"Культурно-досуговая деятельность и народное творчество"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261257" y="3385508"/>
            <a:ext cx="5311064" cy="839701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"Организация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художественно-эстетической направленности"</a:t>
            </a: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269421" y="4341846"/>
            <a:ext cx="5298137" cy="475083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"Обеспечение реализации муниципальной программы"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77586" y="4893527"/>
            <a:ext cx="5265932" cy="699010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 Обслуживание зданий учреждений культуры, дополнительного образования сферы культуры"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75388" y="1122370"/>
            <a:ext cx="1282700" cy="14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30281" y="1303141"/>
            <a:ext cx="4660777" cy="63983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4 613,7                1 538,7                2 138,7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22119" y="2106271"/>
            <a:ext cx="4660778" cy="61304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32 845,8                32 476,9            33 444,5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38450" y="2858120"/>
            <a:ext cx="4660777" cy="43208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64 199,7               65 063,4          64 844,7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46608" y="3469761"/>
            <a:ext cx="4660777" cy="584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26 109,0               27 833,1             27 039,0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05793" y="4343400"/>
            <a:ext cx="4660776" cy="4299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6 398,4               6 398,4               6 488,4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2119" y="4863207"/>
            <a:ext cx="4660776" cy="6171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30 391,7               30 391,7             30 391,7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253094" y="6321296"/>
            <a:ext cx="5288158" cy="401866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 программе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13958" y="6272665"/>
            <a:ext cx="4660775" cy="5064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173 432,9           172 326,8     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173 521,6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15204" y="1122368"/>
            <a:ext cx="1281112" cy="15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3432" y="1120783"/>
            <a:ext cx="1281112" cy="15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2028год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Выноска со стрелкой вправо 23"/>
          <p:cNvSpPr/>
          <p:nvPr/>
        </p:nvSpPr>
        <p:spPr>
          <a:xfrm>
            <a:off x="258535" y="5690905"/>
            <a:ext cx="5265932" cy="505788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деятельность"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94906" y="5652422"/>
            <a:ext cx="4660776" cy="4952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874,6               8 624,6                  9 174,76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3490" y="0"/>
            <a:ext cx="9072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27717"/>
              </p:ext>
            </p:extLst>
          </p:nvPr>
        </p:nvGraphicFramePr>
        <p:xfrm>
          <a:off x="73479" y="618066"/>
          <a:ext cx="12051464" cy="61468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58084"/>
                <a:gridCol w="748366"/>
                <a:gridCol w="1451571"/>
                <a:gridCol w="1238673"/>
                <a:gridCol w="1127385"/>
                <a:gridCol w="195262"/>
                <a:gridCol w="932123"/>
              </a:tblGrid>
              <a:tr h="4737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/ непосредственного результата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/ непосредственного результата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</a:tr>
              <a:tr h="277668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  "Развитие культуры и туризма </a:t>
                      </a:r>
                      <a:r>
                        <a:rPr lang="ru-RU" sz="10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Дивеевского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Нижегородской области на 2022-2028годы"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1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удовлетворенности граждан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Дивеевского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 качеством предоставления муниципальных услуг культуры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5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объема доступа граждан к электронным ресурсам библиотек в дистанционном режиме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прирост доли посещений сайта ежегодно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482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наполняемости гостиничного фонда на конец реализации 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6592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«Модернизация материально-технической базы Муниципальных учреждений культуры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Дивеевского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 учреждений культуры,  в которых произведены ремонты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1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структурных подразделений МБУК «КДО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Дивеевского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округа», в которых установлены АПС 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3483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библиотечного дела в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Дивеевском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7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сельских библиотек филиалов, подключенных к сети Интернет, % к общему числу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125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 библиотечным обслуживанием</a:t>
                      </a:r>
                    </a:p>
                    <a:p>
                      <a:pPr algn="l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15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«Культурно-досуговая деятельность и народное творчество»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Дивеевского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культурно-массовыми мероприятиями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тыс. 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95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детей, участников клубных формирований, в общем числе детей, % к общему количеству детей возраста 5 – 14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790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дополнительного образования художественно - эстетической направленности»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9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получающих дополнительное образование в сфере культуры, от общего числа детей в возрасте от 5 до 18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defTabSz="541338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10,8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8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3490" y="0"/>
            <a:ext cx="9072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704106"/>
              </p:ext>
            </p:extLst>
          </p:nvPr>
        </p:nvGraphicFramePr>
        <p:xfrm>
          <a:off x="70768" y="1045032"/>
          <a:ext cx="11906239" cy="531718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273835"/>
                <a:gridCol w="740351"/>
                <a:gridCol w="1436025"/>
                <a:gridCol w="1225407"/>
                <a:gridCol w="1308481"/>
                <a:gridCol w="922140"/>
              </a:tblGrid>
              <a:tr h="558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/ непосредственного результата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/ непосредственного результата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</a:tr>
              <a:tr h="279628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туризма в </a:t>
                      </a:r>
                      <a:r>
                        <a:rPr lang="ru-RU" sz="11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Дивеевском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 Нижегородской области»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7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во всероссийском мероприятии по продвижению туристских услуг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391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заполняемости гостиничного фонда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278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«Обеспечение реализации муниципальной программы»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целевого показателя финансирования по заработной плате работников учреждений культуры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4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 мероприятий программы "Развитие культуры и туризма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Дивеевского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Нижегородской области на 2022-2028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7762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«Обслуживание зданий учреждений культуры, дополнительного образования сферы культуры»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готовности обслуживаемых объектов к функционированию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5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услуг, удовлетворенных их качеством, от общего числа получателей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637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«Музейная деятельность»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5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посетителей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7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1126" y="147935"/>
            <a:ext cx="9782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системы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577" y="1622548"/>
            <a:ext cx="10434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</a:t>
            </a:r>
          </a:p>
          <a:p>
            <a:pPr>
              <a:buNone/>
            </a:pPr>
            <a:r>
              <a:rPr lang="ru-RU" dirty="0" smtClean="0"/>
              <a:t>сокращение </a:t>
            </a:r>
            <a:r>
              <a:rPr lang="ru-RU" dirty="0"/>
              <a:t>смертности от дорожно-транспортных </a:t>
            </a:r>
            <a:r>
              <a:rPr lang="ru-RU" dirty="0" smtClean="0"/>
              <a:t>происшествий; </a:t>
            </a:r>
            <a:r>
              <a:rPr lang="ru-RU" dirty="0"/>
              <a:t>создание технологичной системы бесперебойного транспортного обслуживания населения, комплексное развитие транспортного обслуживания населения, развитие современной и эффективной транспортной инфраструктуры </a:t>
            </a:r>
            <a:r>
              <a:rPr lang="ru-RU" dirty="0" err="1"/>
              <a:t>Дивеевского</a:t>
            </a:r>
            <a:r>
              <a:rPr lang="ru-RU" dirty="0"/>
              <a:t> муниципального округа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043" y="868913"/>
            <a:ext cx="821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Дивеевского округа от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марта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№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288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74686"/>
              </p:ext>
            </p:extLst>
          </p:nvPr>
        </p:nvGraphicFramePr>
        <p:xfrm>
          <a:off x="276225" y="5526775"/>
          <a:ext cx="11306176" cy="718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0672"/>
                <a:gridCol w="1615168"/>
                <a:gridCol w="1615168"/>
                <a:gridCol w="1615168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,тыс.рублей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128 591,48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31 1487,20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30 959,90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94" y="3232650"/>
            <a:ext cx="3609340" cy="207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73" y="3102428"/>
            <a:ext cx="5000263" cy="2206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6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4900" y="147935"/>
            <a:ext cx="9991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области»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21680" y="1075532"/>
            <a:ext cx="8158163" cy="365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расходов по подпрограммам,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715705" y="2032195"/>
            <a:ext cx="4929187" cy="817140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"Повышение безопасности дорожного движения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Дивеевского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732031" y="3036855"/>
            <a:ext cx="4929187" cy="1004466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"Развитие пассажирского транспорта на территории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Дивеевского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округа"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711169" y="5400675"/>
            <a:ext cx="4941887" cy="876300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 программе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41345" y="1520030"/>
            <a:ext cx="1282700" cy="369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40638" y="1520030"/>
            <a:ext cx="1282700" cy="39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84809" y="1543942"/>
            <a:ext cx="1282700" cy="369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3435" y="2091840"/>
            <a:ext cx="4660778" cy="6840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50 000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0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0                      0,0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10776" y="3040926"/>
            <a:ext cx="4660777" cy="9911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4 600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0               4 100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0                2 833,7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51599" y="5295900"/>
            <a:ext cx="4660777" cy="9810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128 591,5                 31 148,2            30 959,9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696654" y="4242447"/>
            <a:ext cx="4929187" cy="860232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"Комплексное развитие транспортной инфраструктуры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Дивеевского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округа"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97862" y="4262848"/>
            <a:ext cx="4660777" cy="7663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123 941,5              27 048,2               28 126,2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4899" y="109835"/>
            <a:ext cx="983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388698"/>
              </p:ext>
            </p:extLst>
          </p:nvPr>
        </p:nvGraphicFramePr>
        <p:xfrm>
          <a:off x="330201" y="815431"/>
          <a:ext cx="11654895" cy="540575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913584"/>
                <a:gridCol w="1390337"/>
                <a:gridCol w="1413207"/>
                <a:gridCol w="1413207"/>
                <a:gridCol w="1262280"/>
                <a:gridCol w="1262280"/>
              </a:tblGrid>
              <a:tr h="29637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/ непосредственного результата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Ед.измерения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/ непосредственного результата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381059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Индикатор 1.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Снижение доли дорожно-транспортных происшествий на территории Дивеевского муниципального округа Нижегородской области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679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Непосредственный результат 1.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Протяженность автомобильных дорог, отремонтированных в отчетном периоде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905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Индикатор 1.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Доля населенных пунктов Дивеевского муниципального округа Нижегородской области, охваченных регулярными маршрутами пассажирского транспорта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679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Непосредственный результат 1.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Объем пассажирских перевозок на территории Дивеевского муниципального округа Нижегородской области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146 772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148 239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148 659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148 659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679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Индикатор 1.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Увеличение доли автомобильных дорог, отвечающих нормативным требованиям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679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Непосредственный результат 1.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Протяженность автомобильных дорог, отремонтированных в отчетном периоде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9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387281" y="856622"/>
            <a:ext cx="8269289" cy="568327"/>
            <a:chOff x="1237" y="2640"/>
            <a:chExt cx="5209" cy="358"/>
          </a:xfrm>
        </p:grpSpPr>
        <p:sp>
          <p:nvSpPr>
            <p:cNvPr id="4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5006" cy="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gray">
            <a:xfrm>
              <a:off x="1691" y="2662"/>
              <a:ext cx="44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Муниципальная программа «Развитие образования»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gray">
            <a:xfrm>
              <a:off x="1237" y="2653"/>
              <a:ext cx="4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37-38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17"/>
          <p:cNvGrpSpPr>
            <a:grpSpLocks/>
          </p:cNvGrpSpPr>
          <p:nvPr/>
        </p:nvGrpSpPr>
        <p:grpSpPr bwMode="auto">
          <a:xfrm>
            <a:off x="247046" y="1375285"/>
            <a:ext cx="11922880" cy="970014"/>
            <a:chOff x="1216" y="3116"/>
            <a:chExt cx="4081" cy="719"/>
          </a:xfrm>
        </p:grpSpPr>
        <p:sp>
          <p:nvSpPr>
            <p:cNvPr id="45" name="Line 18"/>
            <p:cNvSpPr>
              <a:spLocks noChangeShapeType="1"/>
            </p:cNvSpPr>
            <p:nvPr/>
          </p:nvSpPr>
          <p:spPr bwMode="gray">
            <a:xfrm flipV="1">
              <a:off x="1390" y="3659"/>
              <a:ext cx="3884" cy="4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gray">
            <a:xfrm rot="3419336">
              <a:off x="1131" y="3340"/>
              <a:ext cx="410" cy="170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gray">
            <a:xfrm>
              <a:off x="1451" y="3116"/>
              <a:ext cx="3846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Индикаторы достижения цели и показатели непосредственных результатов муниципальной программы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gray">
            <a:xfrm>
              <a:off x="1216" y="3244"/>
              <a:ext cx="26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39-42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221259" y="2216448"/>
            <a:ext cx="9277355" cy="560388"/>
            <a:chOff x="1232" y="1440"/>
            <a:chExt cx="5844" cy="353"/>
          </a:xfrm>
        </p:grpSpPr>
        <p:sp>
          <p:nvSpPr>
            <p:cNvPr id="5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5636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gray">
            <a:xfrm>
              <a:off x="1723" y="1446"/>
              <a:ext cx="50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Муниципальная программа «Развитие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культуры и туризма»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gray">
            <a:xfrm>
              <a:off x="1232" y="1449"/>
              <a:ext cx="4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43-44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22"/>
          <p:cNvGrpSpPr>
            <a:grpSpLocks/>
          </p:cNvGrpSpPr>
          <p:nvPr/>
        </p:nvGrpSpPr>
        <p:grpSpPr bwMode="auto">
          <a:xfrm>
            <a:off x="273037" y="3965776"/>
            <a:ext cx="11863687" cy="830263"/>
            <a:chOff x="1248" y="3095"/>
            <a:chExt cx="7983" cy="523"/>
          </a:xfrm>
        </p:grpSpPr>
        <p:sp>
          <p:nvSpPr>
            <p:cNvPr id="55" name="Line 23"/>
            <p:cNvSpPr>
              <a:spLocks noChangeShapeType="1"/>
            </p:cNvSpPr>
            <p:nvPr/>
          </p:nvSpPr>
          <p:spPr bwMode="gray">
            <a:xfrm flipV="1">
              <a:off x="1440" y="3563"/>
              <a:ext cx="7782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gray">
            <a:xfrm>
              <a:off x="1662" y="3095"/>
              <a:ext cx="756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Индикаторы достижения цели и показатели непосредственных результатов муниципальной программы</a:t>
              </a: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49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221220" y="2702216"/>
            <a:ext cx="11807486" cy="831589"/>
            <a:chOff x="1220" y="1872"/>
            <a:chExt cx="8221" cy="597"/>
          </a:xfrm>
        </p:grpSpPr>
        <p:sp>
          <p:nvSpPr>
            <p:cNvPr id="6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8001" cy="2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gray">
            <a:xfrm>
              <a:off x="1629" y="1872"/>
              <a:ext cx="6998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Индикаторы достижения цели и показатели непосредственных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результатов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муниципальной программы</a:t>
              </a: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gray">
            <a:xfrm>
              <a:off x="1220" y="2008"/>
              <a:ext cx="545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45-46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9" name="Group 12"/>
          <p:cNvGrpSpPr>
            <a:grpSpLocks/>
          </p:cNvGrpSpPr>
          <p:nvPr/>
        </p:nvGrpSpPr>
        <p:grpSpPr bwMode="auto">
          <a:xfrm>
            <a:off x="247102" y="3521261"/>
            <a:ext cx="11524006" cy="555626"/>
            <a:chOff x="1228" y="2640"/>
            <a:chExt cx="7403" cy="350"/>
          </a:xfrm>
        </p:grpSpPr>
        <p:sp>
          <p:nvSpPr>
            <p:cNvPr id="70" name="Line 13"/>
            <p:cNvSpPr>
              <a:spLocks noChangeShapeType="1"/>
            </p:cNvSpPr>
            <p:nvPr/>
          </p:nvSpPr>
          <p:spPr bwMode="gray">
            <a:xfrm flipV="1">
              <a:off x="1440" y="2976"/>
              <a:ext cx="7191" cy="1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gray">
            <a:xfrm>
              <a:off x="1717" y="2646"/>
              <a:ext cx="53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Муниципальная программа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«Развитие транспортной </a:t>
              </a:r>
              <a:r>
                <a:rPr lang="ru-RU" altLang="ru-RU" sz="24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ситемы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gray">
            <a:xfrm>
              <a:off x="1228" y="2660"/>
              <a:ext cx="5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47-48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251373" y="4778367"/>
            <a:ext cx="10825170" cy="620713"/>
            <a:chOff x="1234" y="1989"/>
            <a:chExt cx="6819" cy="391"/>
          </a:xfrm>
        </p:grpSpPr>
        <p:sp>
          <p:nvSpPr>
            <p:cNvPr id="35" name="Line 8"/>
            <p:cNvSpPr>
              <a:spLocks noChangeShapeType="1"/>
            </p:cNvSpPr>
            <p:nvPr/>
          </p:nvSpPr>
          <p:spPr bwMode="gray">
            <a:xfrm flipV="1">
              <a:off x="1440" y="2376"/>
              <a:ext cx="5571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gray">
            <a:xfrm>
              <a:off x="1706" y="1989"/>
              <a:ext cx="63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Муниципальная программа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«Формирование комфортной городской среды»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gray">
            <a:xfrm>
              <a:off x="1234" y="2037"/>
              <a:ext cx="4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50-51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4" name="Group 12"/>
          <p:cNvGrpSpPr>
            <a:grpSpLocks/>
          </p:cNvGrpSpPr>
          <p:nvPr/>
        </p:nvGrpSpPr>
        <p:grpSpPr bwMode="auto">
          <a:xfrm>
            <a:off x="273101" y="5312940"/>
            <a:ext cx="11850688" cy="830263"/>
            <a:chOff x="1248" y="2510"/>
            <a:chExt cx="7465" cy="523"/>
          </a:xfrm>
        </p:grpSpPr>
        <p:sp>
          <p:nvSpPr>
            <p:cNvPr id="6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7273" cy="2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gray">
            <a:xfrm>
              <a:off x="1639" y="2510"/>
              <a:ext cx="633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Индикаторы достижения цели и показатели непосредственных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результатов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муниципальной программы</a:t>
              </a:r>
            </a:p>
          </p:txBody>
        </p:sp>
        <p:sp>
          <p:nvSpPr>
            <p:cNvPr id="68" name="Text Box 16"/>
            <p:cNvSpPr txBox="1">
              <a:spLocks noChangeArrowheads="1"/>
            </p:cNvSpPr>
            <p:nvPr/>
          </p:nvSpPr>
          <p:spPr bwMode="gray">
            <a:xfrm>
              <a:off x="1326" y="2649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4" name="Group 17"/>
          <p:cNvGrpSpPr>
            <a:grpSpLocks/>
          </p:cNvGrpSpPr>
          <p:nvPr/>
        </p:nvGrpSpPr>
        <p:grpSpPr bwMode="auto">
          <a:xfrm>
            <a:off x="265714" y="6204694"/>
            <a:ext cx="7861301" cy="554039"/>
            <a:chOff x="1248" y="3230"/>
            <a:chExt cx="4952" cy="349"/>
          </a:xfrm>
        </p:grpSpPr>
        <p:sp>
          <p:nvSpPr>
            <p:cNvPr id="75" name="Line 18"/>
            <p:cNvSpPr>
              <a:spLocks noChangeShapeType="1"/>
            </p:cNvSpPr>
            <p:nvPr/>
          </p:nvSpPr>
          <p:spPr bwMode="gray">
            <a:xfrm flipV="1">
              <a:off x="1441" y="3571"/>
              <a:ext cx="4466" cy="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gray">
            <a:xfrm>
              <a:off x="1736" y="3244"/>
              <a:ext cx="44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непрограммных расходов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83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1126" y="147935"/>
            <a:ext cx="9782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«Формирование комфортной городской среды на территории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области»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635" y="1536421"/>
            <a:ext cx="664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</a:t>
            </a: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alt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4206" y="828091"/>
            <a:ext cx="876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Дивеевского округа от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января  2022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408628"/>
              </p:ext>
            </p:extLst>
          </p:nvPr>
        </p:nvGraphicFramePr>
        <p:xfrm>
          <a:off x="6029175" y="4965415"/>
          <a:ext cx="5629272" cy="1223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974"/>
                <a:gridCol w="1159987"/>
                <a:gridCol w="935989"/>
                <a:gridCol w="977322"/>
              </a:tblGrid>
              <a:tr h="6601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финансирования, </a:t>
                      </a:r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87 343,7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5 376,3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5 434,80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21118" y="4584159"/>
            <a:ext cx="964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477732"/>
              </p:ext>
            </p:extLst>
          </p:nvPr>
        </p:nvGraphicFramePr>
        <p:xfrm>
          <a:off x="2529567" y="3628344"/>
          <a:ext cx="4150178" cy="284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6279"/>
            <a:ext cx="4906736" cy="32617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07" y="2016578"/>
            <a:ext cx="4135654" cy="2557908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1758" y="19386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429" y="203631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внешнего благоустройства, санитарного содержания дворовых территорий многоквартирных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и безопасных условий проживания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1035" y="61143"/>
            <a:ext cx="9892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«Формирование комфортной городской среды на территории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области»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4108" y="1529833"/>
            <a:ext cx="3582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Прогулочная зона по ул. Ленина п.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Сатис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5 917,7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9699" y="1472978"/>
            <a:ext cx="66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центральной площади на пересечении пер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Нагорный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Прудовый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Октябрьская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Дивеево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81 426,0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982021"/>
              </p:ext>
            </p:extLst>
          </p:nvPr>
        </p:nvGraphicFramePr>
        <p:xfrm>
          <a:off x="130628" y="2506436"/>
          <a:ext cx="4882243" cy="340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37942"/>
              </p:ext>
            </p:extLst>
          </p:nvPr>
        </p:nvGraphicFramePr>
        <p:xfrm>
          <a:off x="6283779" y="2457450"/>
          <a:ext cx="5472792" cy="312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633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4899" y="109835"/>
            <a:ext cx="983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884820"/>
              </p:ext>
            </p:extLst>
          </p:nvPr>
        </p:nvGraphicFramePr>
        <p:xfrm>
          <a:off x="97969" y="849084"/>
          <a:ext cx="11987898" cy="351669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47010"/>
                <a:gridCol w="6777440"/>
                <a:gridCol w="1172092"/>
                <a:gridCol w="872839"/>
                <a:gridCol w="872839"/>
                <a:gridCol w="872839"/>
                <a:gridCol w="872839"/>
              </a:tblGrid>
              <a:tr h="828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индикатора/непосредственного результата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индикатора/непосредственного результата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</a:tr>
              <a:tr h="332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</a:tr>
              <a:tr h="44685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Индикаторы: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36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благоустроенных общественных пространств от общего количества общественных территорий, нуждающихся в благоустройстве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ctr">
                    <a:solidFill>
                      <a:schemeClr val="bg1"/>
                    </a:solidFill>
                  </a:tcPr>
                </a:tc>
              </a:tr>
              <a:tr h="5404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Непосредственные результаты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4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благоустроенных общественных пространств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1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5849" y="119360"/>
            <a:ext cx="984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непрограммных расходов 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муниципальному округу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2026-2028 гг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64043"/>
              </p:ext>
            </p:extLst>
          </p:nvPr>
        </p:nvGraphicFramePr>
        <p:xfrm>
          <a:off x="166688" y="1096169"/>
          <a:ext cx="11687173" cy="5205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1104"/>
                <a:gridCol w="1920376"/>
                <a:gridCol w="1553892"/>
                <a:gridCol w="1220391"/>
                <a:gridCol w="1334002"/>
                <a:gridCol w="1187408"/>
              </a:tblGrid>
              <a:tr h="1132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непрограммных направлений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на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(первоначальный план)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776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переданные полномочия за счет субвенций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федерального/областного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2 651,2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253,0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3 385,6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3 896,4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60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Содержание главы, аппарата управления, муниципальных учреждений и председателя контрольно-счетной комиссии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124 130,86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128 542,87</a:t>
                      </a:r>
                      <a:endPara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119 893,05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120 012,87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67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2 704,87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8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проведение выборов и референдумов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8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Строительство, проектно- изыскательские работы и разработка проектно-сметной документации объектов капитального строительства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743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непрограммные расходы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131 486,93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131 995,87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123 478,65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124 109,27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8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631951" y="44451"/>
            <a:ext cx="8785225" cy="115252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 планируемые к финансированию в 2026-2028гг.,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811699"/>
              </p:ext>
            </p:extLst>
          </p:nvPr>
        </p:nvGraphicFramePr>
        <p:xfrm>
          <a:off x="309562" y="4024842"/>
          <a:ext cx="3500437" cy="257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564574"/>
              </p:ext>
            </p:extLst>
          </p:nvPr>
        </p:nvGraphicFramePr>
        <p:xfrm>
          <a:off x="4283603" y="4267200"/>
          <a:ext cx="3327930" cy="249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941762"/>
              </p:ext>
            </p:extLst>
          </p:nvPr>
        </p:nvGraphicFramePr>
        <p:xfrm>
          <a:off x="8238067" y="4336521"/>
          <a:ext cx="3242733" cy="238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430486"/>
              </p:ext>
            </p:extLst>
          </p:nvPr>
        </p:nvGraphicFramePr>
        <p:xfrm>
          <a:off x="94569" y="4401911"/>
          <a:ext cx="3152775" cy="238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514640"/>
              </p:ext>
            </p:extLst>
          </p:nvPr>
        </p:nvGraphicFramePr>
        <p:xfrm>
          <a:off x="3733801" y="4261756"/>
          <a:ext cx="3295649" cy="2375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303931"/>
              </p:ext>
            </p:extLst>
          </p:nvPr>
        </p:nvGraphicFramePr>
        <p:xfrm>
          <a:off x="8030936" y="4259717"/>
          <a:ext cx="3657600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631727"/>
              </p:ext>
            </p:extLst>
          </p:nvPr>
        </p:nvGraphicFramePr>
        <p:xfrm>
          <a:off x="0" y="1328057"/>
          <a:ext cx="4572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463668"/>
              </p:ext>
            </p:extLst>
          </p:nvPr>
        </p:nvGraphicFramePr>
        <p:xfrm>
          <a:off x="3638551" y="1368879"/>
          <a:ext cx="4572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179965"/>
              </p:ext>
            </p:extLst>
          </p:nvPr>
        </p:nvGraphicFramePr>
        <p:xfrm>
          <a:off x="7810500" y="1428751"/>
          <a:ext cx="4572000" cy="320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71240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19"/>
          <p:cNvSpPr txBox="1">
            <a:spLocks noChangeArrowheads="1"/>
          </p:cNvSpPr>
          <p:nvPr/>
        </p:nvSpPr>
        <p:spPr bwMode="auto">
          <a:xfrm>
            <a:off x="10496550" y="575086"/>
            <a:ext cx="1434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Gill Sans MT" pitchFamily="34" charset="0"/>
              </a:rPr>
              <a:t>тыс. руб.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56147"/>
              </p:ext>
            </p:extLst>
          </p:nvPr>
        </p:nvGraphicFramePr>
        <p:xfrm>
          <a:off x="261255" y="1047721"/>
          <a:ext cx="11669487" cy="1834530"/>
        </p:xfrm>
        <a:graphic>
          <a:graphicData uri="http://schemas.openxmlformats.org/drawingml/2006/table">
            <a:tbl>
              <a:tblPr/>
              <a:tblGrid>
                <a:gridCol w="2334113"/>
                <a:gridCol w="2563333"/>
                <a:gridCol w="2563333"/>
                <a:gridCol w="1676025"/>
                <a:gridCol w="2532683"/>
              </a:tblGrid>
              <a:tr h="821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Наименование</a:t>
                      </a:r>
                    </a:p>
                  </a:txBody>
                  <a:tcPr marL="9526" marR="9526" marT="9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Объем муниципального долга на начало года</a:t>
                      </a:r>
                    </a:p>
                  </a:txBody>
                  <a:tcPr marL="9526" marR="9526" marT="9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Привлечение заемных средств</a:t>
                      </a:r>
                    </a:p>
                  </a:txBody>
                  <a:tcPr marL="9526" marR="9526" marT="9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Погашение долга</a:t>
                      </a:r>
                    </a:p>
                  </a:txBody>
                  <a:tcPr marL="9526" marR="9526" marT="9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Объем долга на конец года</a:t>
                      </a:r>
                    </a:p>
                  </a:txBody>
                  <a:tcPr marL="9526" marR="9526" marT="9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240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 </a:t>
                      </a:r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000,0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3 000,0  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9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2026 </a:t>
                      </a:r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год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49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2027 </a:t>
                      </a:r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год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9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2028 </a:t>
                      </a:r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год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1426" y="329189"/>
            <a:ext cx="9848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муниципального долга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5-20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616" y="3133849"/>
            <a:ext cx="6959721" cy="3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74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88213" y="4070351"/>
            <a:ext cx="40338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Верхний предел </a:t>
            </a:r>
          </a:p>
          <a:p>
            <a:pPr algn="ctr">
              <a:defRPr/>
            </a:pPr>
            <a:r>
              <a:rPr lang="ru-RU" b="1" dirty="0"/>
              <a:t>муниципального долга, тыс. руб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77828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11" y="1083425"/>
            <a:ext cx="4910663" cy="267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01157" y="57416"/>
            <a:ext cx="1056851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и верхний предел муниципального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  <a:p>
            <a:pPr algn="ctr">
              <a:defRPr/>
            </a:pP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57" y="4070351"/>
            <a:ext cx="4800598" cy="2611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10610"/>
              </p:ext>
            </p:extLst>
          </p:nvPr>
        </p:nvGraphicFramePr>
        <p:xfrm>
          <a:off x="7288213" y="4787634"/>
          <a:ext cx="3838576" cy="1352751"/>
        </p:xfrm>
        <a:graphic>
          <a:graphicData uri="http://schemas.openxmlformats.org/drawingml/2006/table">
            <a:tbl>
              <a:tblPr/>
              <a:tblGrid>
                <a:gridCol w="2465994"/>
                <a:gridCol w="1372582"/>
              </a:tblGrid>
              <a:tr h="450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на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01.01.2027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на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01.01.2028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450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на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01.01.2029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20" y="1015730"/>
            <a:ext cx="5026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10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919288" y="1916113"/>
            <a:ext cx="8229600" cy="4608512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Правительство Нижегородской области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http://www.government-nnov.ru/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Официальный сайт для размещения информации о государственных и муниципальных учреждениях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  <a:defRPr/>
            </a:pP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http://bus.gov.ru/public/home.html</a:t>
            </a:r>
            <a:endParaRPr lang="ru-RU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Официальный сайт Администрации Дивеевского муниципального округа</a:t>
            </a:r>
          </a:p>
          <a:p>
            <a:pPr>
              <a:buNone/>
              <a:defRPr/>
            </a:pPr>
            <a:r>
              <a:rPr lang="en-US" u="sng" dirty="0" smtClean="0">
                <a:solidFill>
                  <a:srgbClr val="312462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hlinkClick r:id="rId4"/>
              </a:rPr>
              <a:t>http://www.diveevo-adm.ru/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  <a:defRPr/>
            </a:pPr>
            <a:r>
              <a:rPr lang="en-US" u="sng" dirty="0">
                <a:solidFill>
                  <a:srgbClr val="312462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hlinkClick r:id="rId5"/>
              </a:rPr>
              <a:t>http://</a:t>
            </a:r>
            <a:r>
              <a:rPr lang="en-US" u="sng" dirty="0" smtClean="0">
                <a:solidFill>
                  <a:srgbClr val="312462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hlinkClick r:id="rId5"/>
              </a:rPr>
              <a:t>www.diveevo.nobl.ru</a:t>
            </a:r>
            <a:r>
              <a:rPr lang="en-US" u="sng" dirty="0">
                <a:solidFill>
                  <a:srgbClr val="312462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hlinkClick r:id="rId5"/>
              </a:rPr>
              <a:t>/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6190" y="375181"/>
            <a:ext cx="78637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 государственные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</a:t>
            </a:r>
          </a:p>
          <a:p>
            <a:pPr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</a:p>
        </p:txBody>
      </p:sp>
    </p:spTree>
    <p:extLst>
      <p:ext uri="{BB962C8B-B14F-4D97-AF65-F5344CB8AC3E}">
        <p14:creationId xmlns:p14="http://schemas.microsoft.com/office/powerpoint/2010/main" val="9473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7" descr="https://sun9-62.userapi.com/impg/Ft6fDcqNnbV8nfF2jOohKuWW5EytcRle99r24Q/CWalCF20BqU.jpg?size=2560x1702&amp;quality=96&amp;sign=b23afa87321a955936a9d113d3022b0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28" y="0"/>
            <a:ext cx="122407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08213" y="4953000"/>
            <a:ext cx="8229600" cy="194468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sz="2400" b="1" u="sng" dirty="0">
                <a:solidFill>
                  <a:schemeClr val="bg1"/>
                </a:solidFill>
              </a:rPr>
              <a:t>Адрес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r>
              <a:rPr lang="ru-RU" sz="2400" b="1" dirty="0">
                <a:solidFill>
                  <a:schemeClr val="bg1"/>
                </a:solidFill>
              </a:rPr>
              <a:t> 607320 Нижегородская область, с. Дивеево, ул. Октябрьская, </a:t>
            </a:r>
            <a:r>
              <a:rPr lang="ru-RU" sz="2400" b="1" dirty="0" smtClean="0">
                <a:solidFill>
                  <a:schemeClr val="bg1"/>
                </a:solidFill>
              </a:rPr>
              <a:t>28В</a:t>
            </a:r>
            <a:endParaRPr lang="ru-RU" sz="24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ru-RU" sz="2400" b="1" u="sng" dirty="0">
                <a:solidFill>
                  <a:schemeClr val="bg1"/>
                </a:solidFill>
              </a:rPr>
              <a:t>Телефон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r>
              <a:rPr lang="ru-RU" sz="2400" b="1" dirty="0">
                <a:solidFill>
                  <a:schemeClr val="bg1"/>
                </a:solidFill>
              </a:rPr>
              <a:t> (83134) 4-54-22, </a:t>
            </a:r>
            <a:r>
              <a:rPr lang="ru-RU" sz="2400" b="1" u="sng" dirty="0">
                <a:solidFill>
                  <a:schemeClr val="bg1"/>
                </a:solidFill>
              </a:rPr>
              <a:t>факс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r>
              <a:rPr lang="ru-RU" sz="2400" b="1" dirty="0">
                <a:solidFill>
                  <a:schemeClr val="bg1"/>
                </a:solidFill>
              </a:rPr>
              <a:t> (83134</a:t>
            </a:r>
            <a:r>
              <a:rPr lang="ru-RU" sz="2400" b="1">
                <a:solidFill>
                  <a:schemeClr val="bg1"/>
                </a:solidFill>
              </a:rPr>
              <a:t>) </a:t>
            </a:r>
            <a:r>
              <a:rPr lang="ru-RU" sz="2400" b="1" smtClean="0">
                <a:solidFill>
                  <a:schemeClr val="bg1"/>
                </a:solidFill>
              </a:rPr>
              <a:t>4-54-23</a:t>
            </a:r>
            <a:endParaRPr lang="ru-RU" sz="24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ru-RU" sz="2400" b="1" u="sng" dirty="0">
                <a:solidFill>
                  <a:schemeClr val="bg1"/>
                </a:solidFill>
              </a:rPr>
              <a:t>Адрес электронной почты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r>
              <a:rPr lang="en-US" sz="2400" b="1" dirty="0">
                <a:solidFill>
                  <a:schemeClr val="bg1"/>
                </a:solidFill>
              </a:rPr>
              <a:t>  div_finotdel@sinn.ru</a:t>
            </a:r>
          </a:p>
          <a:p>
            <a:pPr>
              <a:buFont typeface="Arial" charset="0"/>
              <a:buChar char="•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4705" y="136159"/>
            <a:ext cx="7678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финансового управления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9143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347168" y="1808916"/>
            <a:ext cx="7361238" cy="555627"/>
            <a:chOff x="1248" y="2640"/>
            <a:chExt cx="4637" cy="350"/>
          </a:xfrm>
        </p:grpSpPr>
        <p:sp>
          <p:nvSpPr>
            <p:cNvPr id="40" name="Line 13"/>
            <p:cNvSpPr>
              <a:spLocks noChangeShapeType="1"/>
            </p:cNvSpPr>
            <p:nvPr/>
          </p:nvSpPr>
          <p:spPr bwMode="gray">
            <a:xfrm flipV="1">
              <a:off x="1440" y="2964"/>
              <a:ext cx="4379" cy="2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gray">
            <a:xfrm>
              <a:off x="1736" y="2642"/>
              <a:ext cx="41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Динамика муниципального долга в 2025-2028 гг.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349697" y="2478118"/>
            <a:ext cx="10899785" cy="598488"/>
            <a:chOff x="1248" y="1413"/>
            <a:chExt cx="6866" cy="377"/>
          </a:xfrm>
        </p:grpSpPr>
        <p:sp>
          <p:nvSpPr>
            <p:cNvPr id="50" name="Line 3"/>
            <p:cNvSpPr>
              <a:spLocks noChangeShapeType="1"/>
            </p:cNvSpPr>
            <p:nvPr/>
          </p:nvSpPr>
          <p:spPr bwMode="gray">
            <a:xfrm flipV="1">
              <a:off x="1440" y="1790"/>
              <a:ext cx="6605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gray">
            <a:xfrm>
              <a:off x="1719" y="1413"/>
              <a:ext cx="63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Предельный объем и верхний предел муниципального долга в 2026-2028 гг.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316439" y="3160957"/>
            <a:ext cx="8647716" cy="568322"/>
            <a:chOff x="1248" y="1974"/>
            <a:chExt cx="6021" cy="408"/>
          </a:xfrm>
        </p:grpSpPr>
        <p:sp>
          <p:nvSpPr>
            <p:cNvPr id="6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5829" cy="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gray">
            <a:xfrm>
              <a:off x="1783" y="1974"/>
              <a:ext cx="51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Открытые государственные информационные ресурсы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gray">
            <a:xfrm>
              <a:off x="1289" y="2014"/>
              <a:ext cx="34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9" name="Group 12"/>
          <p:cNvGrpSpPr>
            <a:grpSpLocks/>
          </p:cNvGrpSpPr>
          <p:nvPr/>
        </p:nvGrpSpPr>
        <p:grpSpPr bwMode="auto">
          <a:xfrm>
            <a:off x="264576" y="3805872"/>
            <a:ext cx="9415446" cy="830264"/>
            <a:chOff x="1248" y="2515"/>
            <a:chExt cx="6160" cy="523"/>
          </a:xfrm>
        </p:grpSpPr>
        <p:sp>
          <p:nvSpPr>
            <p:cNvPr id="70" name="Line 13"/>
            <p:cNvSpPr>
              <a:spLocks noChangeShapeType="1"/>
            </p:cNvSpPr>
            <p:nvPr/>
          </p:nvSpPr>
          <p:spPr bwMode="gray">
            <a:xfrm flipV="1">
              <a:off x="1440" y="2969"/>
              <a:ext cx="5968" cy="2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gray">
            <a:xfrm>
              <a:off x="1704" y="2515"/>
              <a:ext cx="570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Контактная информация финансового управления администрации</a:t>
              </a:r>
            </a:p>
            <a:p>
              <a:pPr>
                <a:defRPr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Дивеевского муниципального округа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smtClean="0">
                  <a:solidFill>
                    <a:srgbClr val="FFFFFF"/>
                  </a:solidFill>
                </a:rPr>
                <a:t>58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391654" y="1066980"/>
            <a:ext cx="5648807" cy="565536"/>
            <a:chOff x="1248" y="1974"/>
            <a:chExt cx="3933" cy="406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gray">
            <a:xfrm flipV="1">
              <a:off x="1440" y="2351"/>
              <a:ext cx="3662" cy="2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gray">
            <a:xfrm>
              <a:off x="1783" y="1974"/>
              <a:ext cx="339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Национальные проекты на 2026 год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gray">
            <a:xfrm>
              <a:off x="1289" y="2014"/>
              <a:ext cx="34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0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5"/>
          <p:cNvSpPr>
            <a:spLocks noGrp="1"/>
          </p:cNvSpPr>
          <p:nvPr>
            <p:ph type="body" idx="1"/>
          </p:nvPr>
        </p:nvSpPr>
        <p:spPr>
          <a:xfrm>
            <a:off x="261257" y="1325789"/>
            <a:ext cx="11791406" cy="3758974"/>
          </a:xfrm>
        </p:spPr>
        <p:txBody>
          <a:bodyPr rtlCol="0">
            <a:normAutofit/>
          </a:bodyPr>
          <a:lstStyle/>
          <a:p>
            <a:pPr indent="45720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- информационный сборник, который познакомит население округа с основными положениями главного финансового документа Дивеевского муниципального округа – бюджета округа.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различных сфер деятельности, в том числе на социально-значимые мероприятия в сфере образования и культуры.</a:t>
            </a: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348343" y="4788806"/>
            <a:ext cx="11704320" cy="1654629"/>
          </a:xfrm>
          <a:prstGeom prst="rect">
            <a:avLst/>
          </a:prstGeom>
        </p:spPr>
        <p:txBody>
          <a:bodyPr/>
          <a:lstStyle/>
          <a:p>
            <a:pPr indent="457200" algn="just">
              <a:lnSpc>
                <a:spcPct val="12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Дивеевского муниципального округа, интересы которых в той или иной мере затронуты бюджетом округа.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615736" y="260351"/>
            <a:ext cx="8730002" cy="83661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</a:t>
            </a:r>
          </a:p>
        </p:txBody>
      </p:sp>
    </p:spTree>
    <p:extLst>
      <p:ext uri="{BB962C8B-B14F-4D97-AF65-F5344CB8AC3E}">
        <p14:creationId xmlns:p14="http://schemas.microsoft.com/office/powerpoint/2010/main" val="30150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2493962" y="765067"/>
            <a:ext cx="7488238" cy="100806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27765513"/>
              </p:ext>
            </p:extLst>
          </p:nvPr>
        </p:nvGraphicFramePr>
        <p:xfrm>
          <a:off x="738543" y="1846046"/>
          <a:ext cx="477566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Блок-схема: альтернативный процесс 12"/>
          <p:cNvSpPr/>
          <p:nvPr/>
        </p:nvSpPr>
        <p:spPr>
          <a:xfrm>
            <a:off x="357052" y="4258737"/>
            <a:ext cx="5399313" cy="165576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  (необходимы источниками покрытия дефицита, можно например использовать остатки средств или привлечь средства в долг)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327762" y="4244520"/>
            <a:ext cx="5420100" cy="165576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(можно накапливать резервы, погашать имеющиеся долги)</a:t>
            </a: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269966" y="5949949"/>
            <a:ext cx="11643359" cy="6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967902488"/>
              </p:ext>
            </p:extLst>
          </p:nvPr>
        </p:nvGraphicFramePr>
        <p:xfrm>
          <a:off x="6400799" y="1752427"/>
          <a:ext cx="5111931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Блок-схема: альтернативный процесс 9"/>
          <p:cNvSpPr/>
          <p:nvPr/>
        </p:nvSpPr>
        <p:spPr>
          <a:xfrm>
            <a:off x="1919288" y="-1588"/>
            <a:ext cx="8424862" cy="69373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</a:t>
            </a:r>
          </a:p>
        </p:txBody>
      </p:sp>
    </p:spTree>
    <p:extLst>
      <p:ext uri="{BB962C8B-B14F-4D97-AF65-F5344CB8AC3E}">
        <p14:creationId xmlns:p14="http://schemas.microsoft.com/office/powerpoint/2010/main" val="20293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2" descr="https://www.drcathy-dentist.com/wp-content/uploads/family-dentist201610.jpg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364" name="AutoShape 4" descr="https://www.drcathy-dentist.com/wp-content/uploads/family-dentist201610.jpg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365" name="AutoShape 6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366" name="AutoShape 8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367" name="AutoShape 10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368" name="AutoShape 12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369" name="AutoShape 14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370" name="AutoShape 16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pic>
        <p:nvPicPr>
          <p:cNvPr id="15371" name="Picture 18" descr="https://gidm.ru/data/styles/upt-o/data/up/41/41587/7d99c4b1061ab7dbc044a25aa5b454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28" y="1799275"/>
            <a:ext cx="2995421" cy="19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Box 16"/>
          <p:cNvSpPr txBox="1">
            <a:spLocks noChangeArrowheads="1"/>
          </p:cNvSpPr>
          <p:nvPr/>
        </p:nvSpPr>
        <p:spPr bwMode="auto">
          <a:xfrm>
            <a:off x="8610600" y="1346893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организации</a:t>
            </a:r>
          </a:p>
        </p:txBody>
      </p:sp>
      <p:sp>
        <p:nvSpPr>
          <p:cNvPr id="15373" name="AutoShape 20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375" name="TextBox 24"/>
          <p:cNvSpPr txBox="1">
            <a:spLocks noChangeArrowheads="1"/>
          </p:cNvSpPr>
          <p:nvPr/>
        </p:nvSpPr>
        <p:spPr bwMode="auto">
          <a:xfrm>
            <a:off x="1254125" y="1288256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семьи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56139" y="2400098"/>
            <a:ext cx="2952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cs typeface="Arial" charset="0"/>
              </a:rPr>
              <a:t>Бюджеты публично-правовых образований</a:t>
            </a:r>
          </a:p>
        </p:txBody>
      </p:sp>
      <p:pic>
        <p:nvPicPr>
          <p:cNvPr id="15377" name="Picture 23" descr="http://birge.info/upload/medialibrary/7e6/7e63aba07d30d5a8f2643de88dd0fb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20" y="4176559"/>
            <a:ext cx="2663825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524000" y="5661026"/>
            <a:ext cx="3492500" cy="1031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cs typeface="Arial" charset="0"/>
              </a:rPr>
              <a:t>Российской Федерации </a:t>
            </a:r>
            <a:r>
              <a:rPr lang="ru-RU" sz="1500" b="1" dirty="0">
                <a:cs typeface="Arial" charset="0"/>
              </a:rPr>
              <a:t>(федеральный бюджет, бюджеты государственных внебюджетных фондов РФ)</a:t>
            </a:r>
          </a:p>
        </p:txBody>
      </p:sp>
      <p:pic>
        <p:nvPicPr>
          <p:cNvPr id="15379" name="Picture 27" descr="https://cknow.ru/uploads/posts/2017-06/1498729062_vidy_subektov_rossii_na_politicheskoy_kar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19" y="4213226"/>
            <a:ext cx="27670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656139" y="5661026"/>
            <a:ext cx="3743325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cs typeface="Arial" charset="0"/>
              </a:rPr>
              <a:t>субъектов </a:t>
            </a:r>
          </a:p>
          <a:p>
            <a:pPr algn="ctr" eaLnBrk="1" hangingPunct="1">
              <a:defRPr/>
            </a:pPr>
            <a:r>
              <a:rPr lang="ru-RU" sz="1600" b="1" dirty="0">
                <a:cs typeface="Arial" charset="0"/>
              </a:rPr>
              <a:t>Российской Федерации </a:t>
            </a:r>
          </a:p>
          <a:p>
            <a:pPr algn="ctr" eaLnBrk="1" hangingPunct="1">
              <a:defRPr/>
            </a:pPr>
            <a:r>
              <a:rPr lang="ru-RU" sz="1500" b="1" dirty="0">
                <a:cs typeface="Arial" charset="0"/>
              </a:rPr>
              <a:t>(региональные бюджеты, бюджеты территориальных фондов ОМС)</a:t>
            </a:r>
          </a:p>
        </p:txBody>
      </p:sp>
      <p:pic>
        <p:nvPicPr>
          <p:cNvPr id="15381" name="Picture 40" descr="http://www.outdoors.ru/russiaoutdoors/845/img/map-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3422234"/>
            <a:ext cx="24320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751764" y="5805489"/>
            <a:ext cx="2916237" cy="569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cs typeface="Arial" charset="0"/>
              </a:rPr>
              <a:t>муниципальных образований</a:t>
            </a:r>
          </a:p>
          <a:p>
            <a:pPr algn="ctr" eaLnBrk="1" hangingPunct="1">
              <a:defRPr/>
            </a:pPr>
            <a:r>
              <a:rPr lang="ru-RU" sz="1500" b="1" dirty="0">
                <a:cs typeface="Arial" charset="0"/>
              </a:rPr>
              <a:t>(местные бюджеты)</a:t>
            </a:r>
          </a:p>
        </p:txBody>
      </p:sp>
      <p:grpSp>
        <p:nvGrpSpPr>
          <p:cNvPr id="15383" name="Группа 1"/>
          <p:cNvGrpSpPr>
            <a:grpSpLocks/>
          </p:cNvGrpSpPr>
          <p:nvPr/>
        </p:nvGrpSpPr>
        <p:grpSpPr bwMode="auto">
          <a:xfrm>
            <a:off x="4427686" y="1040506"/>
            <a:ext cx="3795724" cy="1412875"/>
            <a:chOff x="3207605" y="949326"/>
            <a:chExt cx="2304288" cy="1413056"/>
          </a:xfrm>
        </p:grpSpPr>
        <p:cxnSp>
          <p:nvCxnSpPr>
            <p:cNvPr id="49" name="Прямая со стрелкой 48"/>
            <p:cNvCxnSpPr/>
            <p:nvPr/>
          </p:nvCxnSpPr>
          <p:spPr bwMode="auto">
            <a:xfrm>
              <a:off x="4359749" y="1211297"/>
              <a:ext cx="0" cy="1151085"/>
            </a:xfrm>
            <a:prstGeom prst="straightConnector1">
              <a:avLst/>
            </a:prstGeom>
            <a:ln w="66675" cmpd="dbl"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 bwMode="auto">
            <a:xfrm>
              <a:off x="3208493" y="949326"/>
              <a:ext cx="0" cy="1150770"/>
            </a:xfrm>
            <a:prstGeom prst="straightConnector1">
              <a:avLst/>
            </a:prstGeom>
            <a:ln w="66675" cmpd="dbl">
              <a:headEnd type="none"/>
              <a:tailEnd type="stealth"/>
            </a:ln>
            <a:scene3d>
              <a:camera prst="orthographicFront">
                <a:rot lat="0" lon="0" rev="18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 bwMode="auto">
            <a:xfrm>
              <a:off x="5512020" y="949673"/>
              <a:ext cx="0" cy="1150770"/>
            </a:xfrm>
            <a:prstGeom prst="straightConnector1">
              <a:avLst/>
            </a:prstGeom>
            <a:ln w="66675" cmpd="dbl">
              <a:headEnd type="none"/>
              <a:tailEnd type="stealth"/>
            </a:ln>
            <a:scene3d>
              <a:camera prst="orthographicFront">
                <a:rot lat="0" lon="0" rev="30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84" name="Группа 52"/>
          <p:cNvGrpSpPr>
            <a:grpSpLocks/>
          </p:cNvGrpSpPr>
          <p:nvPr/>
        </p:nvGrpSpPr>
        <p:grpSpPr bwMode="auto">
          <a:xfrm>
            <a:off x="4258050" y="3202201"/>
            <a:ext cx="4025908" cy="1266825"/>
            <a:chOff x="1289194" y="1088053"/>
            <a:chExt cx="3369795" cy="1265698"/>
          </a:xfrm>
        </p:grpSpPr>
        <p:cxnSp>
          <p:nvCxnSpPr>
            <p:cNvPr id="54" name="Прямая со стрелкой 53"/>
            <p:cNvCxnSpPr/>
            <p:nvPr/>
          </p:nvCxnSpPr>
          <p:spPr>
            <a:xfrm>
              <a:off x="2961387" y="1202251"/>
              <a:ext cx="0" cy="1151500"/>
            </a:xfrm>
            <a:prstGeom prst="straightConnector1">
              <a:avLst/>
            </a:prstGeom>
            <a:ln w="66675" cmpd="dbl"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1287987" y="1088053"/>
              <a:ext cx="0" cy="1152129"/>
            </a:xfrm>
            <a:prstGeom prst="straightConnector1">
              <a:avLst/>
            </a:prstGeom>
            <a:ln w="66675" cmpd="dbl">
              <a:headEnd type="none"/>
              <a:tailEnd type="stealth"/>
            </a:ln>
            <a:scene3d>
              <a:camera prst="orthographicFront">
                <a:rot lat="0" lon="0" rev="18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4660195" y="1088054"/>
              <a:ext cx="0" cy="1152128"/>
            </a:xfrm>
            <a:prstGeom prst="straightConnector1">
              <a:avLst/>
            </a:prstGeom>
            <a:ln w="66675" cmpd="dbl">
              <a:headEnd type="none"/>
              <a:tailEnd type="stealth"/>
            </a:ln>
            <a:scene3d>
              <a:camera prst="orthographicFront">
                <a:rot lat="0" lon="0" rev="30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Блок-схема: альтернативный процесс 31"/>
          <p:cNvSpPr/>
          <p:nvPr/>
        </p:nvSpPr>
        <p:spPr>
          <a:xfrm>
            <a:off x="2035176" y="257176"/>
            <a:ext cx="8424863" cy="83661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бюджеты</a:t>
            </a: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0" y="1815419"/>
            <a:ext cx="3677453" cy="23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3993</TotalTime>
  <Words>7283</Words>
  <Application>Microsoft Office PowerPoint</Application>
  <PresentationFormat>Произвольный</PresentationFormat>
  <Paragraphs>1986</Paragraphs>
  <Slides>58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Office Theme</vt:lpstr>
      <vt:lpstr>Презентация PowerPoint</vt:lpstr>
      <vt:lpstr>Содержание</vt:lpstr>
      <vt:lpstr>Содержание</vt:lpstr>
      <vt:lpstr>Содержание</vt:lpstr>
      <vt:lpstr>Содержание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управление Финансовое</cp:lastModifiedBy>
  <cp:revision>370</cp:revision>
  <cp:lastPrinted>2026-03-05T13:25:04Z</cp:lastPrinted>
  <dcterms:created xsi:type="dcterms:W3CDTF">2020-01-15T14:09:40Z</dcterms:created>
  <dcterms:modified xsi:type="dcterms:W3CDTF">2026-03-12T05:54:36Z</dcterms:modified>
</cp:coreProperties>
</file>